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51" r:id="rId2"/>
    <p:sldId id="326" r:id="rId3"/>
    <p:sldId id="397" r:id="rId4"/>
    <p:sldId id="400" r:id="rId5"/>
    <p:sldId id="401" r:id="rId6"/>
    <p:sldId id="362" r:id="rId7"/>
    <p:sldId id="409" r:id="rId8"/>
    <p:sldId id="405" r:id="rId9"/>
    <p:sldId id="402" r:id="rId10"/>
    <p:sldId id="383" r:id="rId11"/>
    <p:sldId id="413" r:id="rId12"/>
    <p:sldId id="382" r:id="rId13"/>
    <p:sldId id="386" r:id="rId14"/>
    <p:sldId id="365" r:id="rId15"/>
    <p:sldId id="385" r:id="rId16"/>
    <p:sldId id="312" r:id="rId1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121"/>
    <a:srgbClr val="81DEFF"/>
    <a:srgbClr val="C9F1FF"/>
    <a:srgbClr val="006C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F2F4A5-A28C-4E39-ADFD-31CBCD396C2E}" v="1" dt="2021-01-28T13:38:28.272"/>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97" autoAdjust="0"/>
    <p:restoredTop sz="94186" autoAdjust="0"/>
  </p:normalViewPr>
  <p:slideViewPr>
    <p:cSldViewPr snapToGrid="0">
      <p:cViewPr varScale="1">
        <p:scale>
          <a:sx n="66" d="100"/>
          <a:sy n="66" d="100"/>
        </p:scale>
        <p:origin x="1056"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F63EB5-409C-4E88-B365-51AC58BF95B2}" type="doc">
      <dgm:prSet loTypeId="urn:microsoft.com/office/officeart/2005/8/layout/vList2" loCatId="list" qsTypeId="urn:microsoft.com/office/officeart/2005/8/quickstyle/simple1" qsCatId="simple" csTypeId="urn:microsoft.com/office/officeart/2005/8/colors/accent3_1" csCatId="accent3" phldr="1"/>
      <dgm:spPr/>
      <dgm:t>
        <a:bodyPr/>
        <a:lstStyle/>
        <a:p>
          <a:endParaRPr lang="es-ES"/>
        </a:p>
      </dgm:t>
    </dgm:pt>
    <dgm:pt modelId="{7BDA7CD8-303A-4FA1-8B07-30C1F45BF3FD}" type="pres">
      <dgm:prSet presAssocID="{4DF63EB5-409C-4E88-B365-51AC58BF95B2}" presName="linear" presStyleCnt="0">
        <dgm:presLayoutVars>
          <dgm:animLvl val="lvl"/>
          <dgm:resizeHandles val="exact"/>
        </dgm:presLayoutVars>
      </dgm:prSet>
      <dgm:spPr/>
      <dgm:t>
        <a:bodyPr/>
        <a:lstStyle/>
        <a:p>
          <a:endParaRPr lang="es-ES"/>
        </a:p>
      </dgm:t>
    </dgm:pt>
  </dgm:ptLst>
  <dgm:cxnLst>
    <dgm:cxn modelId="{6A27A8D3-B412-4EF5-A149-662FE75E0A02}" type="presOf" srcId="{4DF63EB5-409C-4E88-B365-51AC58BF95B2}" destId="{7BDA7CD8-303A-4FA1-8B07-30C1F45BF3F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5ADE13-8BAD-4127-B4AF-5E732D81F31F}" type="datetimeFigureOut">
              <a:rPr lang="es-CO" smtClean="0"/>
              <a:t>6/07/2022</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2B0834-C9AB-4293-97E1-1173BF863196}" type="slidenum">
              <a:rPr lang="es-CO" smtClean="0"/>
              <a:t>‹Nº›</a:t>
            </a:fld>
            <a:endParaRPr lang="es-CO"/>
          </a:p>
        </p:txBody>
      </p:sp>
    </p:spTree>
    <p:extLst>
      <p:ext uri="{BB962C8B-B14F-4D97-AF65-F5344CB8AC3E}">
        <p14:creationId xmlns:p14="http://schemas.microsoft.com/office/powerpoint/2010/main" val="1004470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O"/>
          </a:p>
        </p:txBody>
      </p:sp>
      <p:sp>
        <p:nvSpPr>
          <p:cNvPr id="4" name="Marcador de fecha 3"/>
          <p:cNvSpPr>
            <a:spLocks noGrp="1"/>
          </p:cNvSpPr>
          <p:nvPr>
            <p:ph type="dt" sz="half" idx="10"/>
          </p:nvPr>
        </p:nvSpPr>
        <p:spPr/>
        <p:txBody>
          <a:bodyPr/>
          <a:lstStyle/>
          <a:p>
            <a:fld id="{63F97598-E255-49E2-B992-9E7F9AE2FA91}" type="datetimeFigureOut">
              <a:rPr lang="es-CO" smtClean="0"/>
              <a:pPr/>
              <a:t>6/07/2022</a:t>
            </a:fld>
            <a:endParaRPr lang="es-CO" dirty="0"/>
          </a:p>
        </p:txBody>
      </p:sp>
      <p:sp>
        <p:nvSpPr>
          <p:cNvPr id="5" name="Marcador de pie de página 4"/>
          <p:cNvSpPr>
            <a:spLocks noGrp="1"/>
          </p:cNvSpPr>
          <p:nvPr>
            <p:ph type="ftr" sz="quarter" idx="11"/>
          </p:nvPr>
        </p:nvSpPr>
        <p:spPr/>
        <p:txBody>
          <a:bodyPr/>
          <a:lstStyle/>
          <a:p>
            <a:endParaRPr lang="es-CO" dirty="0"/>
          </a:p>
        </p:txBody>
      </p:sp>
      <p:sp>
        <p:nvSpPr>
          <p:cNvPr id="6" name="Marcador de número de diapositiva 5"/>
          <p:cNvSpPr>
            <a:spLocks noGrp="1"/>
          </p:cNvSpPr>
          <p:nvPr>
            <p:ph type="sldNum" sz="quarter" idx="12"/>
          </p:nvPr>
        </p:nvSpPr>
        <p:spPr/>
        <p:txBody>
          <a:bodyPr/>
          <a:lstStyle/>
          <a:p>
            <a:fld id="{CAFD3BFF-A515-4A7A-AE2F-FAA20B1E8589}" type="slidenum">
              <a:rPr lang="es-CO" smtClean="0"/>
              <a:pPr/>
              <a:t>‹Nº›</a:t>
            </a:fld>
            <a:endParaRPr lang="es-CO" dirty="0"/>
          </a:p>
        </p:txBody>
      </p:sp>
    </p:spTree>
    <p:extLst>
      <p:ext uri="{BB962C8B-B14F-4D97-AF65-F5344CB8AC3E}">
        <p14:creationId xmlns:p14="http://schemas.microsoft.com/office/powerpoint/2010/main" val="1315404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pic>
        <p:nvPicPr>
          <p:cNvPr id="15" name="Imagen 14"/>
          <p:cNvPicPr>
            <a:picLocks noChangeAspect="1"/>
          </p:cNvPicPr>
          <p:nvPr userDrawn="1"/>
        </p:nvPicPr>
        <p:blipFill rotWithShape="1">
          <a:blip r:embed="rId2">
            <a:extLst>
              <a:ext uri="{28A0092B-C50C-407E-A947-70E740481C1C}">
                <a14:useLocalDpi xmlns:a14="http://schemas.microsoft.com/office/drawing/2010/main" val="0"/>
              </a:ext>
            </a:extLst>
          </a:blip>
          <a:srcRect b="17549"/>
          <a:stretch/>
        </p:blipFill>
        <p:spPr>
          <a:xfrm>
            <a:off x="2764615" y="6201658"/>
            <a:ext cx="7083425" cy="656342"/>
          </a:xfrm>
          <a:prstGeom prst="rect">
            <a:avLst/>
          </a:prstGeom>
        </p:spPr>
      </p:pic>
      <p:pic>
        <p:nvPicPr>
          <p:cNvPr id="6" name="Imagen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73733" y="5995192"/>
            <a:ext cx="1606879" cy="707322"/>
          </a:xfrm>
          <a:prstGeom prst="rect">
            <a:avLst/>
          </a:prstGeom>
        </p:spPr>
      </p:pic>
    </p:spTree>
    <p:extLst>
      <p:ext uri="{BB962C8B-B14F-4D97-AF65-F5344CB8AC3E}">
        <p14:creationId xmlns:p14="http://schemas.microsoft.com/office/powerpoint/2010/main" val="3549296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pic>
        <p:nvPicPr>
          <p:cNvPr id="11" name="Imagen 10"/>
          <p:cNvPicPr>
            <a:picLocks noChangeAspect="1"/>
          </p:cNvPicPr>
          <p:nvPr userDrawn="1"/>
        </p:nvPicPr>
        <p:blipFill rotWithShape="1">
          <a:blip r:embed="rId2">
            <a:extLst>
              <a:ext uri="{28A0092B-C50C-407E-A947-70E740481C1C}">
                <a14:useLocalDpi xmlns:a14="http://schemas.microsoft.com/office/drawing/2010/main" val="0"/>
              </a:ext>
            </a:extLst>
          </a:blip>
          <a:srcRect b="17549"/>
          <a:stretch/>
        </p:blipFill>
        <p:spPr>
          <a:xfrm>
            <a:off x="2764615" y="6201658"/>
            <a:ext cx="7083425" cy="656342"/>
          </a:xfrm>
          <a:prstGeom prst="rect">
            <a:avLst/>
          </a:prstGeom>
        </p:spPr>
      </p:pic>
      <p:sp>
        <p:nvSpPr>
          <p:cNvPr id="6" name="Rectángulo 5"/>
          <p:cNvSpPr/>
          <p:nvPr userDrawn="1"/>
        </p:nvSpPr>
        <p:spPr>
          <a:xfrm>
            <a:off x="3886200" y="3098800"/>
            <a:ext cx="1511300" cy="62230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 name="CuadroTexto 6"/>
          <p:cNvSpPr txBox="1"/>
          <p:nvPr userDrawn="1"/>
        </p:nvSpPr>
        <p:spPr>
          <a:xfrm>
            <a:off x="3909230" y="3215522"/>
            <a:ext cx="1535998" cy="369332"/>
          </a:xfrm>
          <a:prstGeom prst="rect">
            <a:avLst/>
          </a:prstGeom>
          <a:noFill/>
        </p:spPr>
        <p:txBody>
          <a:bodyPr wrap="none" rtlCol="0">
            <a:spAutoFit/>
          </a:bodyPr>
          <a:lstStyle/>
          <a:p>
            <a:r>
              <a:rPr lang="es-CO" dirty="0"/>
              <a:t>Logo convenio</a:t>
            </a:r>
          </a:p>
        </p:txBody>
      </p:sp>
      <p:pic>
        <p:nvPicPr>
          <p:cNvPr id="2" name="Imagen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91733" y="7139659"/>
            <a:ext cx="1601788" cy="368070"/>
          </a:xfrm>
          <a:prstGeom prst="rect">
            <a:avLst/>
          </a:prstGeom>
        </p:spPr>
      </p:pic>
      <p:pic>
        <p:nvPicPr>
          <p:cNvPr id="3" name="Imagen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681396" y="2797628"/>
            <a:ext cx="2511634" cy="1105581"/>
          </a:xfrm>
          <a:prstGeom prst="rect">
            <a:avLst/>
          </a:prstGeom>
        </p:spPr>
      </p:pic>
    </p:spTree>
    <p:extLst>
      <p:ext uri="{BB962C8B-B14F-4D97-AF65-F5344CB8AC3E}">
        <p14:creationId xmlns:p14="http://schemas.microsoft.com/office/powerpoint/2010/main" val="194061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7" name="Imagen 6"/>
          <p:cNvPicPr>
            <a:picLocks noChangeAspect="1"/>
          </p:cNvPicPr>
          <p:nvPr userDrawn="1"/>
        </p:nvPicPr>
        <p:blipFill rotWithShape="1">
          <a:blip r:embed="rId2">
            <a:extLst>
              <a:ext uri="{28A0092B-C50C-407E-A947-70E740481C1C}">
                <a14:useLocalDpi xmlns:a14="http://schemas.microsoft.com/office/drawing/2010/main" val="0"/>
              </a:ext>
            </a:extLst>
          </a:blip>
          <a:srcRect b="17549"/>
          <a:stretch/>
        </p:blipFill>
        <p:spPr>
          <a:xfrm>
            <a:off x="2764615" y="6201658"/>
            <a:ext cx="7083425" cy="656342"/>
          </a:xfrm>
          <a:prstGeom prst="rect">
            <a:avLst/>
          </a:prstGeom>
        </p:spPr>
      </p:pic>
      <p:pic>
        <p:nvPicPr>
          <p:cNvPr id="9" name="Imagen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76813" y="5004110"/>
            <a:ext cx="2238375" cy="514350"/>
          </a:xfrm>
          <a:prstGeom prst="rect">
            <a:avLst/>
          </a:prstGeom>
        </p:spPr>
      </p:pic>
      <p:sp>
        <p:nvSpPr>
          <p:cNvPr id="10" name="CuadroTexto 9"/>
          <p:cNvSpPr txBox="1"/>
          <p:nvPr userDrawn="1"/>
        </p:nvSpPr>
        <p:spPr>
          <a:xfrm>
            <a:off x="3441700" y="4548056"/>
            <a:ext cx="5308600" cy="381000"/>
          </a:xfrm>
          <a:prstGeom prst="rect">
            <a:avLst/>
          </a:prstGeom>
          <a:noFill/>
        </p:spPr>
        <p:txBody>
          <a:bodyPr wrap="square" rtlCol="0" anchor="ctr">
            <a:spAutoFit/>
          </a:bodyPr>
          <a:lstStyle/>
          <a:p>
            <a:pPr algn="ctr"/>
            <a:r>
              <a:rPr lang="es-CO" u="none" dirty="0">
                <a:solidFill>
                  <a:schemeClr val="bg1">
                    <a:lumMod val="65000"/>
                  </a:schemeClr>
                </a:solidFill>
              </a:rPr>
              <a:t>http://www.corantioquia.gov.co</a:t>
            </a:r>
          </a:p>
        </p:txBody>
      </p:sp>
      <p:sp>
        <p:nvSpPr>
          <p:cNvPr id="11" name="Acorde 10"/>
          <p:cNvSpPr/>
          <p:nvPr userDrawn="1"/>
        </p:nvSpPr>
        <p:spPr>
          <a:xfrm rot="5400000" flipH="1">
            <a:off x="4956910" y="-6777895"/>
            <a:ext cx="2132710" cy="12192000"/>
          </a:xfrm>
          <a:prstGeom prst="chord">
            <a:avLst>
              <a:gd name="adj1" fmla="val 5894283"/>
              <a:gd name="adj2" fmla="val 15701927"/>
            </a:avLst>
          </a:prstGeom>
          <a:gradFill flip="none" rotWithShape="1">
            <a:gsLst>
              <a:gs pos="6000">
                <a:srgbClr val="C9F1FF">
                  <a:lumMod val="30000"/>
                </a:srgbClr>
              </a:gs>
              <a:gs pos="58394">
                <a:srgbClr val="00B0F0"/>
              </a:gs>
              <a:gs pos="82000">
                <a:srgbClr val="00B0F0"/>
              </a:gs>
              <a:gs pos="32000">
                <a:srgbClr val="00B0F0"/>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err="1"/>
              <a:t>aa</a:t>
            </a:r>
            <a:endParaRPr lang="es-CO" dirty="0"/>
          </a:p>
        </p:txBody>
      </p:sp>
      <p:pic>
        <p:nvPicPr>
          <p:cNvPr id="8" name="Imagen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022250" y="2628212"/>
            <a:ext cx="4002030" cy="1761629"/>
          </a:xfrm>
          <a:prstGeom prst="rect">
            <a:avLst/>
          </a:prstGeom>
        </p:spPr>
      </p:pic>
    </p:spTree>
    <p:extLst>
      <p:ext uri="{BB962C8B-B14F-4D97-AF65-F5344CB8AC3E}">
        <p14:creationId xmlns:p14="http://schemas.microsoft.com/office/powerpoint/2010/main" val="1959172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Encabezado de sección">
    <p:spTree>
      <p:nvGrpSpPr>
        <p:cNvPr id="1" name=""/>
        <p:cNvGrpSpPr/>
        <p:nvPr/>
      </p:nvGrpSpPr>
      <p:grpSpPr>
        <a:xfrm>
          <a:off x="0" y="0"/>
          <a:ext cx="0" cy="0"/>
          <a:chOff x="0" y="0"/>
          <a:chExt cx="0" cy="0"/>
        </a:xfrm>
      </p:grpSpPr>
      <p:pic>
        <p:nvPicPr>
          <p:cNvPr id="7" name="Imagen 6"/>
          <p:cNvPicPr>
            <a:picLocks noChangeAspect="1"/>
          </p:cNvPicPr>
          <p:nvPr userDrawn="1"/>
        </p:nvPicPr>
        <p:blipFill rotWithShape="1">
          <a:blip r:embed="rId2">
            <a:extLst>
              <a:ext uri="{28A0092B-C50C-407E-A947-70E740481C1C}">
                <a14:useLocalDpi xmlns:a14="http://schemas.microsoft.com/office/drawing/2010/main" val="0"/>
              </a:ext>
            </a:extLst>
          </a:blip>
          <a:srcRect b="17549"/>
          <a:stretch/>
        </p:blipFill>
        <p:spPr>
          <a:xfrm>
            <a:off x="2764615" y="6201658"/>
            <a:ext cx="7083425" cy="656342"/>
          </a:xfrm>
          <a:prstGeom prst="rect">
            <a:avLst/>
          </a:prstGeom>
        </p:spPr>
      </p:pic>
      <p:sp>
        <p:nvSpPr>
          <p:cNvPr id="11" name="Acorde 10"/>
          <p:cNvSpPr/>
          <p:nvPr userDrawn="1"/>
        </p:nvSpPr>
        <p:spPr>
          <a:xfrm rot="5400000" flipH="1">
            <a:off x="4956910" y="-6777895"/>
            <a:ext cx="2132710" cy="12192000"/>
          </a:xfrm>
          <a:prstGeom prst="chord">
            <a:avLst>
              <a:gd name="adj1" fmla="val 5894283"/>
              <a:gd name="adj2" fmla="val 15701927"/>
            </a:avLst>
          </a:prstGeom>
          <a:gradFill flip="none" rotWithShape="1">
            <a:gsLst>
              <a:gs pos="6000">
                <a:srgbClr val="C9F1FF">
                  <a:lumMod val="30000"/>
                </a:srgbClr>
              </a:gs>
              <a:gs pos="58394">
                <a:srgbClr val="00B0F0"/>
              </a:gs>
              <a:gs pos="82000">
                <a:srgbClr val="00B0F0"/>
              </a:gs>
              <a:gs pos="32000">
                <a:srgbClr val="00B0F0"/>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err="1"/>
              <a:t>aa</a:t>
            </a:r>
            <a:endParaRPr lang="es-CO" dirty="0"/>
          </a:p>
        </p:txBody>
      </p:sp>
      <p:pic>
        <p:nvPicPr>
          <p:cNvPr id="5" name="Imagen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8072" y="2024743"/>
            <a:ext cx="4020158" cy="1769609"/>
          </a:xfrm>
          <a:prstGeom prst="rect">
            <a:avLst/>
          </a:prstGeom>
        </p:spPr>
      </p:pic>
    </p:spTree>
    <p:extLst>
      <p:ext uri="{BB962C8B-B14F-4D97-AF65-F5344CB8AC3E}">
        <p14:creationId xmlns:p14="http://schemas.microsoft.com/office/powerpoint/2010/main" val="1786151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Encabezado de sección">
    <p:spTree>
      <p:nvGrpSpPr>
        <p:cNvPr id="1" name=""/>
        <p:cNvGrpSpPr/>
        <p:nvPr/>
      </p:nvGrpSpPr>
      <p:grpSpPr>
        <a:xfrm>
          <a:off x="0" y="0"/>
          <a:ext cx="0" cy="0"/>
          <a:chOff x="0" y="0"/>
          <a:chExt cx="0" cy="0"/>
        </a:xfrm>
      </p:grpSpPr>
      <p:pic>
        <p:nvPicPr>
          <p:cNvPr id="7" name="Imagen 6"/>
          <p:cNvPicPr>
            <a:picLocks noChangeAspect="1"/>
          </p:cNvPicPr>
          <p:nvPr userDrawn="1"/>
        </p:nvPicPr>
        <p:blipFill rotWithShape="1">
          <a:blip r:embed="rId2">
            <a:extLst>
              <a:ext uri="{28A0092B-C50C-407E-A947-70E740481C1C}">
                <a14:useLocalDpi xmlns:a14="http://schemas.microsoft.com/office/drawing/2010/main" val="0"/>
              </a:ext>
            </a:extLst>
          </a:blip>
          <a:srcRect b="17549"/>
          <a:stretch/>
        </p:blipFill>
        <p:spPr>
          <a:xfrm>
            <a:off x="2764615" y="6201658"/>
            <a:ext cx="7083425" cy="656342"/>
          </a:xfrm>
          <a:prstGeom prst="rect">
            <a:avLst/>
          </a:prstGeom>
        </p:spPr>
      </p:pic>
      <p:sp>
        <p:nvSpPr>
          <p:cNvPr id="11" name="Acorde 10"/>
          <p:cNvSpPr/>
          <p:nvPr userDrawn="1"/>
        </p:nvSpPr>
        <p:spPr>
          <a:xfrm rot="5400000" flipH="1">
            <a:off x="4956910" y="-6777895"/>
            <a:ext cx="2132710" cy="12192000"/>
          </a:xfrm>
          <a:prstGeom prst="chord">
            <a:avLst>
              <a:gd name="adj1" fmla="val 5894283"/>
              <a:gd name="adj2" fmla="val 15701927"/>
            </a:avLst>
          </a:prstGeom>
          <a:gradFill flip="none" rotWithShape="1">
            <a:gsLst>
              <a:gs pos="6000">
                <a:srgbClr val="C9F1FF">
                  <a:lumMod val="30000"/>
                </a:srgbClr>
              </a:gs>
              <a:gs pos="58394">
                <a:srgbClr val="00B0F0"/>
              </a:gs>
              <a:gs pos="82000">
                <a:srgbClr val="00B0F0"/>
              </a:gs>
              <a:gs pos="32000">
                <a:srgbClr val="00B0F0"/>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err="1"/>
              <a:t>aa</a:t>
            </a:r>
            <a:endParaRPr lang="es-CO" dirty="0"/>
          </a:p>
        </p:txBody>
      </p:sp>
      <p:pic>
        <p:nvPicPr>
          <p:cNvPr id="6" name="Imagen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1397" y="1649048"/>
            <a:ext cx="3970072" cy="1747562"/>
          </a:xfrm>
          <a:prstGeom prst="rect">
            <a:avLst/>
          </a:prstGeom>
        </p:spPr>
      </p:pic>
    </p:spTree>
    <p:extLst>
      <p:ext uri="{BB962C8B-B14F-4D97-AF65-F5344CB8AC3E}">
        <p14:creationId xmlns:p14="http://schemas.microsoft.com/office/powerpoint/2010/main" val="2741754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pic>
        <p:nvPicPr>
          <p:cNvPr id="11" name="Imagen 10"/>
          <p:cNvPicPr>
            <a:picLocks noChangeAspect="1"/>
          </p:cNvPicPr>
          <p:nvPr userDrawn="1"/>
        </p:nvPicPr>
        <p:blipFill rotWithShape="1">
          <a:blip r:embed="rId2">
            <a:extLst>
              <a:ext uri="{28A0092B-C50C-407E-A947-70E740481C1C}">
                <a14:useLocalDpi xmlns:a14="http://schemas.microsoft.com/office/drawing/2010/main" val="0"/>
              </a:ext>
            </a:extLst>
          </a:blip>
          <a:srcRect b="17549"/>
          <a:stretch/>
        </p:blipFill>
        <p:spPr>
          <a:xfrm>
            <a:off x="2764615" y="6201658"/>
            <a:ext cx="7083425" cy="656342"/>
          </a:xfrm>
          <a:prstGeom prst="rect">
            <a:avLst/>
          </a:prstGeom>
        </p:spPr>
      </p:pic>
      <p:pic>
        <p:nvPicPr>
          <p:cNvPr id="6" name="Imagen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04943" y="5700801"/>
            <a:ext cx="2275669" cy="1001713"/>
          </a:xfrm>
          <a:prstGeom prst="rect">
            <a:avLst/>
          </a:prstGeom>
        </p:spPr>
      </p:pic>
    </p:spTree>
    <p:extLst>
      <p:ext uri="{BB962C8B-B14F-4D97-AF65-F5344CB8AC3E}">
        <p14:creationId xmlns:p14="http://schemas.microsoft.com/office/powerpoint/2010/main" val="137958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7" name="CuadroTexto 6"/>
          <p:cNvSpPr txBox="1"/>
          <p:nvPr userDrawn="1"/>
        </p:nvSpPr>
        <p:spPr>
          <a:xfrm>
            <a:off x="1025237" y="1152967"/>
            <a:ext cx="9867553" cy="2585323"/>
          </a:xfrm>
          <a:prstGeom prst="rect">
            <a:avLst/>
          </a:prstGeom>
          <a:noFill/>
        </p:spPr>
        <p:txBody>
          <a:bodyPr wrap="square" rtlCol="0">
            <a:spAutoFit/>
          </a:bodyPr>
          <a:lstStyle/>
          <a:p>
            <a:pPr algn="ctr"/>
            <a:r>
              <a:rPr lang="es-CO" sz="1800" kern="1200" dirty="0">
                <a:solidFill>
                  <a:srgbClr val="00B0F0"/>
                </a:solidFill>
                <a:latin typeface="Arial Rounded MT Bold" panose="020F0704030504030204" pitchFamily="34" charset="0"/>
                <a:ea typeface="+mn-ea"/>
                <a:cs typeface="Arial" panose="020B0604020202020204" pitchFamily="34" charset="0"/>
              </a:rPr>
              <a:t>Especificaciones generales:</a:t>
            </a:r>
          </a:p>
          <a:p>
            <a:pPr marL="285750" indent="-285750">
              <a:buFont typeface="Arial" panose="020B0604020202020204" pitchFamily="34" charset="0"/>
              <a:buChar char="•"/>
            </a:pPr>
            <a:r>
              <a:rPr lang="es-ES" sz="1400" kern="1200" dirty="0">
                <a:solidFill>
                  <a:schemeClr val="bg1">
                    <a:lumMod val="50000"/>
                  </a:schemeClr>
                </a:solidFill>
                <a:latin typeface="Arial" panose="020B0604020202020204" pitchFamily="34" charset="0"/>
                <a:ea typeface="+mn-ea"/>
                <a:cs typeface="Arial" panose="020B0604020202020204" pitchFamily="34" charset="0"/>
              </a:rPr>
              <a:t>Use las especificaciones de tipografía, para que tenga unidad en toda la presentación.</a:t>
            </a:r>
          </a:p>
          <a:p>
            <a:pPr marL="285750" indent="-285750">
              <a:buFont typeface="Arial" panose="020B0604020202020204" pitchFamily="34" charset="0"/>
              <a:buChar char="•"/>
            </a:pPr>
            <a:r>
              <a:rPr lang="es-ES" sz="1400" kern="1200" dirty="0">
                <a:solidFill>
                  <a:schemeClr val="bg1">
                    <a:lumMod val="50000"/>
                  </a:schemeClr>
                </a:solidFill>
                <a:latin typeface="Arial" panose="020B0604020202020204" pitchFamily="34" charset="0"/>
                <a:ea typeface="+mn-ea"/>
                <a:cs typeface="Arial" panose="020B0604020202020204" pitchFamily="34" charset="0"/>
              </a:rPr>
              <a:t>Elija para las secciones cabezote azul o verde.</a:t>
            </a:r>
          </a:p>
          <a:p>
            <a:pPr marL="285750" indent="-285750">
              <a:buFont typeface="Arial" panose="020B0604020202020204" pitchFamily="34" charset="0"/>
              <a:buChar char="•"/>
            </a:pPr>
            <a:r>
              <a:rPr lang="es-ES" sz="1400" kern="1200" dirty="0">
                <a:solidFill>
                  <a:schemeClr val="bg1">
                    <a:lumMod val="50000"/>
                  </a:schemeClr>
                </a:solidFill>
                <a:latin typeface="Arial" panose="020B0604020202020204" pitchFamily="34" charset="0"/>
                <a:ea typeface="+mn-ea"/>
                <a:cs typeface="Arial" panose="020B0604020202020204" pitchFamily="34" charset="0"/>
              </a:rPr>
              <a:t>Las fotografías pueden ir a la izquierda o derecha y ubicarlas sobre el margen que corresponda</a:t>
            </a:r>
            <a:r>
              <a:rPr lang="es-ES" sz="1400" kern="1200" baseline="0" dirty="0">
                <a:solidFill>
                  <a:schemeClr val="bg1">
                    <a:lumMod val="50000"/>
                  </a:schemeClr>
                </a:solidFill>
                <a:latin typeface="Arial" panose="020B0604020202020204" pitchFamily="34" charset="0"/>
                <a:ea typeface="+mn-ea"/>
                <a:cs typeface="Arial" panose="020B0604020202020204" pitchFamily="34" charset="0"/>
              </a:rPr>
              <a:t>.</a:t>
            </a:r>
          </a:p>
          <a:p>
            <a:pPr marL="285750" indent="-285750">
              <a:buFont typeface="Arial" panose="020B0604020202020204" pitchFamily="34" charset="0"/>
              <a:buChar char="•"/>
            </a:pPr>
            <a:r>
              <a:rPr lang="es-ES" sz="1400" kern="1200" dirty="0">
                <a:solidFill>
                  <a:schemeClr val="bg1">
                    <a:lumMod val="50000"/>
                  </a:schemeClr>
                </a:solidFill>
                <a:latin typeface="Arial" panose="020B0604020202020204" pitchFamily="34" charset="0"/>
                <a:ea typeface="+mn-ea"/>
                <a:cs typeface="Arial" panose="020B0604020202020204" pitchFamily="34" charset="0"/>
              </a:rPr>
              <a:t>Ningún elemento debe</a:t>
            </a:r>
            <a:r>
              <a:rPr lang="es-ES" sz="1400" kern="1200" baseline="0" dirty="0">
                <a:solidFill>
                  <a:schemeClr val="bg1">
                    <a:lumMod val="50000"/>
                  </a:schemeClr>
                </a:solidFill>
                <a:latin typeface="Arial" panose="020B0604020202020204" pitchFamily="34" charset="0"/>
                <a:ea typeface="+mn-ea"/>
                <a:cs typeface="Arial" panose="020B0604020202020204" pitchFamily="34" charset="0"/>
              </a:rPr>
              <a:t> aparecer pisando el logo</a:t>
            </a:r>
            <a:r>
              <a:rPr lang="es-ES" sz="1400" kern="1200" dirty="0">
                <a:solidFill>
                  <a:schemeClr val="bg1">
                    <a:lumMod val="50000"/>
                  </a:schemeClr>
                </a:solidFill>
                <a:latin typeface="Arial" panose="020B0604020202020204" pitchFamily="34" charset="0"/>
                <a:ea typeface="+mn-ea"/>
                <a:cs typeface="Arial" panose="020B0604020202020204" pitchFamily="34" charset="0"/>
              </a:rPr>
              <a:t> y la viñeta.</a:t>
            </a:r>
          </a:p>
          <a:p>
            <a:pPr marL="285750" indent="-285750">
              <a:buFont typeface="Arial" panose="020B0604020202020204" pitchFamily="34" charset="0"/>
              <a:buChar char="•"/>
            </a:pPr>
            <a:r>
              <a:rPr lang="es-ES" sz="1400" kern="1200" dirty="0">
                <a:solidFill>
                  <a:schemeClr val="bg1">
                    <a:lumMod val="50000"/>
                  </a:schemeClr>
                </a:solidFill>
                <a:latin typeface="Arial" panose="020B0604020202020204" pitchFamily="34" charset="0"/>
                <a:ea typeface="+mn-ea"/>
                <a:cs typeface="Arial" panose="020B0604020202020204" pitchFamily="34" charset="0"/>
              </a:rPr>
              <a:t>Cuando</a:t>
            </a:r>
            <a:r>
              <a:rPr lang="es-ES" sz="1400" kern="1200" baseline="0" dirty="0">
                <a:solidFill>
                  <a:schemeClr val="bg1">
                    <a:lumMod val="50000"/>
                  </a:schemeClr>
                </a:solidFill>
                <a:latin typeface="Arial" panose="020B0604020202020204" pitchFamily="34" charset="0"/>
                <a:ea typeface="+mn-ea"/>
                <a:cs typeface="Arial" panose="020B0604020202020204" pitchFamily="34" charset="0"/>
              </a:rPr>
              <a:t> la presentación de un tema es en convenio deben ir en todas las diapositivas ambos logos, la entidad </a:t>
            </a:r>
            <a:br>
              <a:rPr lang="es-ES" sz="1400" kern="1200" baseline="0" dirty="0">
                <a:solidFill>
                  <a:schemeClr val="bg1">
                    <a:lumMod val="50000"/>
                  </a:schemeClr>
                </a:solidFill>
                <a:latin typeface="Arial" panose="020B0604020202020204" pitchFamily="34" charset="0"/>
                <a:ea typeface="+mn-ea"/>
                <a:cs typeface="Arial" panose="020B0604020202020204" pitchFamily="34" charset="0"/>
              </a:rPr>
            </a:br>
            <a:r>
              <a:rPr lang="es-ES" sz="1400" kern="1200" baseline="0" dirty="0">
                <a:solidFill>
                  <a:schemeClr val="bg1">
                    <a:lumMod val="50000"/>
                  </a:schemeClr>
                </a:solidFill>
                <a:latin typeface="Arial" panose="020B0604020202020204" pitchFamily="34" charset="0"/>
                <a:ea typeface="+mn-ea"/>
                <a:cs typeface="Arial" panose="020B0604020202020204" pitchFamily="34" charset="0"/>
              </a:rPr>
              <a:t>con mayor relevancia (gobernación, ministerio, </a:t>
            </a:r>
            <a:r>
              <a:rPr lang="es-ES" sz="1400" kern="1200" baseline="0" dirty="0" err="1">
                <a:solidFill>
                  <a:schemeClr val="bg1">
                    <a:lumMod val="50000"/>
                  </a:schemeClr>
                </a:solidFill>
                <a:latin typeface="Arial" panose="020B0604020202020204" pitchFamily="34" charset="0"/>
                <a:ea typeface="+mn-ea"/>
                <a:cs typeface="Arial" panose="020B0604020202020204" pitchFamily="34" charset="0"/>
              </a:rPr>
              <a:t>etc</a:t>
            </a:r>
            <a:r>
              <a:rPr lang="es-ES" sz="1400" kern="1200" baseline="0" dirty="0">
                <a:solidFill>
                  <a:schemeClr val="bg1">
                    <a:lumMod val="50000"/>
                  </a:schemeClr>
                </a:solidFill>
                <a:latin typeface="Arial" panose="020B0604020202020204" pitchFamily="34" charset="0"/>
                <a:ea typeface="+mn-ea"/>
                <a:cs typeface="Arial" panose="020B0604020202020204" pitchFamily="34" charset="0"/>
              </a:rPr>
              <a:t>) se ubica en el lado derecha y la otra en el lado izquierdo.</a:t>
            </a:r>
            <a:endParaRPr lang="es-ES" sz="1400" kern="1200" dirty="0">
              <a:solidFill>
                <a:schemeClr val="bg1">
                  <a:lumMod val="50000"/>
                </a:schemeClr>
              </a:solidFill>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s-ES" sz="1400" kern="1200" dirty="0">
                <a:solidFill>
                  <a:schemeClr val="bg1">
                    <a:lumMod val="50000"/>
                  </a:schemeClr>
                </a:solidFill>
                <a:latin typeface="Arial" panose="020B0604020202020204" pitchFamily="34" charset="0"/>
                <a:ea typeface="+mn-ea"/>
                <a:cs typeface="Arial" panose="020B0604020202020204" pitchFamily="34" charset="0"/>
              </a:rPr>
              <a:t>Esta es una presentación de prueba,</a:t>
            </a:r>
            <a:r>
              <a:rPr lang="es-ES" sz="1400" kern="1200" baseline="0" dirty="0">
                <a:solidFill>
                  <a:schemeClr val="bg1">
                    <a:lumMod val="50000"/>
                  </a:schemeClr>
                </a:solidFill>
                <a:latin typeface="Arial" panose="020B0604020202020204" pitchFamily="34" charset="0"/>
                <a:ea typeface="+mn-ea"/>
                <a:cs typeface="Arial" panose="020B0604020202020204" pitchFamily="34" charset="0"/>
              </a:rPr>
              <a:t> se harán ajustes probablemente, por lo tanto cada vez que vaya a utilizar </a:t>
            </a:r>
            <a:br>
              <a:rPr lang="es-ES" sz="1400" kern="1200" baseline="0" dirty="0">
                <a:solidFill>
                  <a:schemeClr val="bg1">
                    <a:lumMod val="50000"/>
                  </a:schemeClr>
                </a:solidFill>
                <a:latin typeface="Arial" panose="020B0604020202020204" pitchFamily="34" charset="0"/>
                <a:ea typeface="+mn-ea"/>
                <a:cs typeface="Arial" panose="020B0604020202020204" pitchFamily="34" charset="0"/>
              </a:rPr>
            </a:br>
            <a:r>
              <a:rPr lang="es-ES" sz="1400" kern="1200" baseline="0" dirty="0">
                <a:solidFill>
                  <a:schemeClr val="bg1">
                    <a:lumMod val="50000"/>
                  </a:schemeClr>
                </a:solidFill>
                <a:latin typeface="Arial" panose="020B0604020202020204" pitchFamily="34" charset="0"/>
                <a:ea typeface="+mn-ea"/>
                <a:cs typeface="Arial" panose="020B0604020202020204" pitchFamily="34" charset="0"/>
              </a:rPr>
              <a:t>una presentación favor descargarla del Drive “</a:t>
            </a:r>
            <a:r>
              <a:rPr lang="es-ES" sz="1400" b="1" kern="1200" baseline="0" dirty="0">
                <a:solidFill>
                  <a:schemeClr val="bg1">
                    <a:lumMod val="50000"/>
                  </a:schemeClr>
                </a:solidFill>
                <a:latin typeface="Arial" panose="020B0604020202020204" pitchFamily="34" charset="0"/>
                <a:ea typeface="+mn-ea"/>
                <a:cs typeface="Arial" panose="020B0604020202020204" pitchFamily="34" charset="0"/>
              </a:rPr>
              <a:t>J/comunicaciones/plantillas</a:t>
            </a:r>
            <a:r>
              <a:rPr lang="es-ES" sz="1400" kern="1200" baseline="0" dirty="0">
                <a:solidFill>
                  <a:schemeClr val="bg1">
                    <a:lumMod val="50000"/>
                  </a:schemeClr>
                </a:solidFill>
                <a:latin typeface="Arial" panose="020B0604020202020204" pitchFamily="34" charset="0"/>
                <a:ea typeface="+mn-ea"/>
                <a:cs typeface="Arial" panose="020B0604020202020204" pitchFamily="34" charset="0"/>
              </a:rPr>
              <a:t>”</a:t>
            </a:r>
          </a:p>
          <a:p>
            <a:pPr marL="285750" indent="-285750">
              <a:buFont typeface="Arial" panose="020B0604020202020204" pitchFamily="34" charset="0"/>
              <a:buChar char="•"/>
            </a:pPr>
            <a:r>
              <a:rPr lang="es-ES" sz="1400" kern="1200" baseline="0" dirty="0">
                <a:solidFill>
                  <a:schemeClr val="bg1">
                    <a:lumMod val="50000"/>
                  </a:schemeClr>
                </a:solidFill>
                <a:latin typeface="Arial" panose="020B0604020202020204" pitchFamily="34" charset="0"/>
                <a:ea typeface="+mn-ea"/>
                <a:cs typeface="Arial" panose="020B0604020202020204" pitchFamily="34" charset="0"/>
              </a:rPr>
              <a:t>Si tiene dudas, comuníquese con la extensión 1636.</a:t>
            </a:r>
            <a:endParaRPr lang="es-ES" sz="1400" kern="1200" dirty="0">
              <a:solidFill>
                <a:schemeClr val="bg1">
                  <a:lumMod val="50000"/>
                </a:schemeClr>
              </a:solidFill>
              <a:latin typeface="Arial" panose="020B0604020202020204" pitchFamily="34" charset="0"/>
              <a:ea typeface="+mn-ea"/>
              <a:cs typeface="Arial" panose="020B0604020202020204" pitchFamily="34" charset="0"/>
            </a:endParaRPr>
          </a:p>
          <a:p>
            <a:endParaRPr lang="es-CO" dirty="0"/>
          </a:p>
        </p:txBody>
      </p:sp>
      <p:pic>
        <p:nvPicPr>
          <p:cNvPr id="11" name="Imagen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97727" y="3769068"/>
            <a:ext cx="6587838" cy="2100788"/>
          </a:xfrm>
          <a:prstGeom prst="rect">
            <a:avLst/>
          </a:prstGeom>
        </p:spPr>
      </p:pic>
      <p:sp>
        <p:nvSpPr>
          <p:cNvPr id="9" name="Acorde 8"/>
          <p:cNvSpPr/>
          <p:nvPr userDrawn="1"/>
        </p:nvSpPr>
        <p:spPr>
          <a:xfrm rot="5400000" flipH="1">
            <a:off x="4956910" y="-6777895"/>
            <a:ext cx="2132710" cy="12192000"/>
          </a:xfrm>
          <a:prstGeom prst="chord">
            <a:avLst>
              <a:gd name="adj1" fmla="val 5894283"/>
              <a:gd name="adj2" fmla="val 15701927"/>
            </a:avLst>
          </a:prstGeom>
          <a:gradFill flip="none" rotWithShape="1">
            <a:gsLst>
              <a:gs pos="6000">
                <a:srgbClr val="C9F1FF">
                  <a:lumMod val="30000"/>
                </a:srgbClr>
              </a:gs>
              <a:gs pos="58394">
                <a:srgbClr val="00B0F0"/>
              </a:gs>
              <a:gs pos="82000">
                <a:srgbClr val="00B0F0"/>
              </a:gs>
              <a:gs pos="32000">
                <a:srgbClr val="00B0F0"/>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err="1"/>
              <a:t>aa</a:t>
            </a:r>
            <a:endParaRPr lang="es-CO" dirty="0"/>
          </a:p>
        </p:txBody>
      </p:sp>
      <p:sp>
        <p:nvSpPr>
          <p:cNvPr id="8" name="CuadroTexto 7"/>
          <p:cNvSpPr txBox="1"/>
          <p:nvPr userDrawn="1"/>
        </p:nvSpPr>
        <p:spPr>
          <a:xfrm>
            <a:off x="1463386" y="3754806"/>
            <a:ext cx="8856519" cy="369332"/>
          </a:xfrm>
          <a:prstGeom prst="rect">
            <a:avLst/>
          </a:prstGeom>
          <a:noFill/>
        </p:spPr>
        <p:txBody>
          <a:bodyPr wrap="square" rtlCol="0">
            <a:spAutoFit/>
          </a:bodyPr>
          <a:lstStyle/>
          <a:p>
            <a:pPr algn="ctr"/>
            <a:r>
              <a:rPr lang="es-CO" sz="1800" kern="1200" dirty="0">
                <a:solidFill>
                  <a:srgbClr val="00B0F0"/>
                </a:solidFill>
                <a:latin typeface="Arial Rounded MT Bold" panose="020F0704030504030204" pitchFamily="34" charset="0"/>
                <a:ea typeface="+mn-ea"/>
                <a:cs typeface="Arial" panose="020B0604020202020204" pitchFamily="34" charset="0"/>
              </a:rPr>
              <a:t>Especificaciones tipográfica:</a:t>
            </a:r>
          </a:p>
        </p:txBody>
      </p:sp>
    </p:spTree>
    <p:extLst>
      <p:ext uri="{BB962C8B-B14F-4D97-AF65-F5344CB8AC3E}">
        <p14:creationId xmlns:p14="http://schemas.microsoft.com/office/powerpoint/2010/main" val="1541669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11" name="Acorde 10"/>
          <p:cNvSpPr/>
          <p:nvPr userDrawn="1"/>
        </p:nvSpPr>
        <p:spPr>
          <a:xfrm rot="5400000">
            <a:off x="2866004" y="872669"/>
            <a:ext cx="6459992" cy="12192000"/>
          </a:xfrm>
          <a:prstGeom prst="chord">
            <a:avLst>
              <a:gd name="adj1" fmla="val 5362799"/>
              <a:gd name="adj2" fmla="val 16177278"/>
            </a:avLst>
          </a:prstGeom>
          <a:gradFill flip="none" rotWithShape="1">
            <a:gsLst>
              <a:gs pos="0">
                <a:srgbClr val="006C92"/>
              </a:gs>
              <a:gs pos="76000">
                <a:srgbClr val="006C92">
                  <a:alpha val="0"/>
                </a:srgb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a</a:t>
            </a:r>
          </a:p>
        </p:txBody>
      </p:sp>
      <p:sp>
        <p:nvSpPr>
          <p:cNvPr id="12" name="CuadroTexto 11"/>
          <p:cNvSpPr txBox="1"/>
          <p:nvPr userDrawn="1"/>
        </p:nvSpPr>
        <p:spPr>
          <a:xfrm>
            <a:off x="2664121" y="4188098"/>
            <a:ext cx="7804181" cy="1323439"/>
          </a:xfrm>
          <a:prstGeom prst="rect">
            <a:avLst/>
          </a:prstGeom>
          <a:noFill/>
        </p:spPr>
        <p:txBody>
          <a:bodyPr wrap="square" rtlCol="0">
            <a:spAutoFit/>
          </a:bodyPr>
          <a:lstStyle/>
          <a:p>
            <a:r>
              <a:rPr lang="es-CO" sz="4000" b="1" dirty="0">
                <a:solidFill>
                  <a:schemeClr val="bg1"/>
                </a:solidFill>
                <a:latin typeface="Arial Rounded MT Bold" panose="020F0704030504030204" pitchFamily="34" charset="0"/>
                <a:cs typeface="Arial" panose="020B0604020202020204" pitchFamily="34" charset="0"/>
              </a:rPr>
              <a:t>El Título no debe exceder las dos líneas de texto, como éste.</a:t>
            </a:r>
          </a:p>
        </p:txBody>
      </p:sp>
      <p:sp>
        <p:nvSpPr>
          <p:cNvPr id="13" name="CuadroTexto 12"/>
          <p:cNvSpPr txBox="1"/>
          <p:nvPr userDrawn="1"/>
        </p:nvSpPr>
        <p:spPr>
          <a:xfrm>
            <a:off x="2718175" y="5564258"/>
            <a:ext cx="7286171" cy="707886"/>
          </a:xfrm>
          <a:prstGeom prst="rect">
            <a:avLst/>
          </a:prstGeom>
          <a:noFill/>
        </p:spPr>
        <p:txBody>
          <a:bodyPr wrap="square" rtlCol="0">
            <a:spAutoFit/>
          </a:bodyPr>
          <a:lstStyle/>
          <a:p>
            <a:r>
              <a:rPr lang="es-CO" sz="2000" b="1" dirty="0">
                <a:solidFill>
                  <a:schemeClr val="bg1"/>
                </a:solidFill>
                <a:latin typeface="Arial" panose="020B0604020202020204" pitchFamily="34" charset="0"/>
                <a:cs typeface="Arial" panose="020B0604020202020204" pitchFamily="34" charset="0"/>
              </a:rPr>
              <a:t>POR: </a:t>
            </a:r>
            <a:r>
              <a:rPr lang="es-CO" sz="2000" b="1" dirty="0" err="1">
                <a:solidFill>
                  <a:schemeClr val="bg1"/>
                </a:solidFill>
                <a:latin typeface="Arial" panose="020B0604020202020204" pitchFamily="34" charset="0"/>
                <a:cs typeface="Arial" panose="020B0604020202020204" pitchFamily="34" charset="0"/>
              </a:rPr>
              <a:t>Aidpflie</a:t>
            </a:r>
            <a:r>
              <a:rPr lang="es-CO" sz="2000" b="1" dirty="0">
                <a:solidFill>
                  <a:schemeClr val="bg1"/>
                </a:solidFill>
                <a:latin typeface="Arial" panose="020B0604020202020204" pitchFamily="34" charset="0"/>
                <a:cs typeface="Arial" panose="020B0604020202020204" pitchFamily="34" charset="0"/>
              </a:rPr>
              <a:t> Loren </a:t>
            </a:r>
            <a:r>
              <a:rPr lang="es-CO" sz="2000" b="1" dirty="0" err="1">
                <a:solidFill>
                  <a:schemeClr val="bg1"/>
                </a:solidFill>
                <a:latin typeface="Arial" panose="020B0604020202020204" pitchFamily="34" charset="0"/>
                <a:cs typeface="Arial" panose="020B0604020202020204" pitchFamily="34" charset="0"/>
              </a:rPr>
              <a:t>isue</a:t>
            </a:r>
            <a:r>
              <a:rPr lang="es-CO" sz="2000" b="1" dirty="0">
                <a:solidFill>
                  <a:schemeClr val="bg1"/>
                </a:solidFill>
                <a:latin typeface="Arial" panose="020B0604020202020204" pitchFamily="34" charset="0"/>
                <a:cs typeface="Arial" panose="020B0604020202020204" pitchFamily="34" charset="0"/>
              </a:rPr>
              <a:t> </a:t>
            </a:r>
          </a:p>
          <a:p>
            <a:r>
              <a:rPr lang="es-CO" sz="2000" b="1" dirty="0" err="1">
                <a:solidFill>
                  <a:schemeClr val="bg1"/>
                </a:solidFill>
                <a:latin typeface="Arial" panose="020B0604020202020204" pitchFamily="34" charset="0"/>
                <a:cs typeface="Arial" panose="020B0604020202020204" pitchFamily="34" charset="0"/>
              </a:rPr>
              <a:t>Asdaslkd</a:t>
            </a:r>
            <a:r>
              <a:rPr lang="es-CO" sz="2000" b="1" dirty="0">
                <a:solidFill>
                  <a:schemeClr val="bg1"/>
                </a:solidFill>
                <a:latin typeface="Arial" panose="020B0604020202020204" pitchFamily="34" charset="0"/>
                <a:cs typeface="Arial" panose="020B0604020202020204" pitchFamily="34" charset="0"/>
              </a:rPr>
              <a:t> </a:t>
            </a:r>
            <a:r>
              <a:rPr lang="es-CO" sz="2000" b="1" dirty="0" err="1">
                <a:solidFill>
                  <a:schemeClr val="bg1"/>
                </a:solidFill>
                <a:latin typeface="Arial" panose="020B0604020202020204" pitchFamily="34" charset="0"/>
                <a:cs typeface="Arial" panose="020B0604020202020204" pitchFamily="34" charset="0"/>
              </a:rPr>
              <a:t>kaskdjkjkasdj</a:t>
            </a:r>
            <a:endParaRPr lang="es-CO" sz="2000" b="1" dirty="0">
              <a:solidFill>
                <a:schemeClr val="bg1"/>
              </a:solidFill>
              <a:latin typeface="Arial" panose="020B0604020202020204" pitchFamily="34" charset="0"/>
              <a:cs typeface="Arial" panose="020B0604020202020204" pitchFamily="34" charset="0"/>
            </a:endParaRPr>
          </a:p>
        </p:txBody>
      </p:sp>
      <p:pic>
        <p:nvPicPr>
          <p:cNvPr id="2" name="Imagen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4182" y="577263"/>
            <a:ext cx="1655989" cy="1244887"/>
          </a:xfrm>
          <a:prstGeom prst="rect">
            <a:avLst/>
          </a:prstGeom>
        </p:spPr>
      </p:pic>
    </p:spTree>
    <p:extLst>
      <p:ext uri="{BB962C8B-B14F-4D97-AF65-F5344CB8AC3E}">
        <p14:creationId xmlns:p14="http://schemas.microsoft.com/office/powerpoint/2010/main" val="3827316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63F97598-E255-49E2-B992-9E7F9AE2FA91}" type="datetimeFigureOut">
              <a:rPr lang="es-CO" smtClean="0"/>
              <a:pPr/>
              <a:t>6/07/2022</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CAFD3BFF-A515-4A7A-AE2F-FAA20B1E8589}" type="slidenum">
              <a:rPr lang="es-CO" smtClean="0"/>
              <a:pPr/>
              <a:t>‹Nº›</a:t>
            </a:fld>
            <a:endParaRPr lang="es-CO"/>
          </a:p>
        </p:txBody>
      </p:sp>
    </p:spTree>
    <p:extLst>
      <p:ext uri="{BB962C8B-B14F-4D97-AF65-F5344CB8AC3E}">
        <p14:creationId xmlns:p14="http://schemas.microsoft.com/office/powerpoint/2010/main" val="3388261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656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63F97598-E255-49E2-B992-9E7F9AE2FA91}" type="datetimeFigureOut">
              <a:rPr lang="es-CO" smtClean="0"/>
              <a:pPr/>
              <a:t>6/07/2022</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CAFD3BFF-A515-4A7A-AE2F-FAA20B1E8589}" type="slidenum">
              <a:rPr lang="es-CO" smtClean="0"/>
              <a:pPr/>
              <a:t>‹Nº›</a:t>
            </a:fld>
            <a:endParaRPr lang="es-CO"/>
          </a:p>
        </p:txBody>
      </p:sp>
    </p:spTree>
    <p:extLst>
      <p:ext uri="{BB962C8B-B14F-4D97-AF65-F5344CB8AC3E}">
        <p14:creationId xmlns:p14="http://schemas.microsoft.com/office/powerpoint/2010/main" val="2048663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63F97598-E255-49E2-B992-9E7F9AE2FA91}" type="datetimeFigureOut">
              <a:rPr lang="es-CO" smtClean="0"/>
              <a:pPr/>
              <a:t>6/07/2022</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CAFD3BFF-A515-4A7A-AE2F-FAA20B1E8589}" type="slidenum">
              <a:rPr lang="es-CO" smtClean="0"/>
              <a:pPr/>
              <a:t>‹Nº›</a:t>
            </a:fld>
            <a:endParaRPr lang="es-CO"/>
          </a:p>
        </p:txBody>
      </p:sp>
    </p:spTree>
    <p:extLst>
      <p:ext uri="{BB962C8B-B14F-4D97-AF65-F5344CB8AC3E}">
        <p14:creationId xmlns:p14="http://schemas.microsoft.com/office/powerpoint/2010/main" val="1086164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63F97598-E255-49E2-B992-9E7F9AE2FA91}" type="datetimeFigureOut">
              <a:rPr lang="es-CO" smtClean="0"/>
              <a:pPr/>
              <a:t>6/07/2022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CAFD3BFF-A515-4A7A-AE2F-FAA20B1E8589}" type="slidenum">
              <a:rPr lang="es-CO" smtClean="0"/>
              <a:pPr/>
              <a:t>‹Nº›</a:t>
            </a:fld>
            <a:endParaRPr lang="es-CO"/>
          </a:p>
        </p:txBody>
      </p:sp>
    </p:spTree>
    <p:extLst>
      <p:ext uri="{BB962C8B-B14F-4D97-AF65-F5344CB8AC3E}">
        <p14:creationId xmlns:p14="http://schemas.microsoft.com/office/powerpoint/2010/main" val="15946851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63F97598-E255-49E2-B992-9E7F9AE2FA91}" type="datetimeFigureOut">
              <a:rPr lang="es-CO" smtClean="0"/>
              <a:pPr/>
              <a:t>6/07/2022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CAFD3BFF-A515-4A7A-AE2F-FAA20B1E8589}" type="slidenum">
              <a:rPr lang="es-CO" smtClean="0"/>
              <a:pPr/>
              <a:t>‹Nº›</a:t>
            </a:fld>
            <a:endParaRPr lang="es-CO"/>
          </a:p>
        </p:txBody>
      </p:sp>
    </p:spTree>
    <p:extLst>
      <p:ext uri="{BB962C8B-B14F-4D97-AF65-F5344CB8AC3E}">
        <p14:creationId xmlns:p14="http://schemas.microsoft.com/office/powerpoint/2010/main" val="4060732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s-CO" dirty="0"/>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97598-E255-49E2-B992-9E7F9AE2FA91}" type="datetimeFigureOut">
              <a:rPr lang="es-CO" smtClean="0"/>
              <a:pPr/>
              <a:t>6/07/2022</a:t>
            </a:fld>
            <a:endParaRPr lang="es-CO"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3BFF-A515-4A7A-AE2F-FAA20B1E8589}" type="slidenum">
              <a:rPr lang="es-CO" smtClean="0"/>
              <a:pPr/>
              <a:t>‹Nº›</a:t>
            </a:fld>
            <a:endParaRPr lang="es-CO" dirty="0"/>
          </a:p>
        </p:txBody>
      </p:sp>
    </p:spTree>
    <p:extLst>
      <p:ext uri="{BB962C8B-B14F-4D97-AF65-F5344CB8AC3E}">
        <p14:creationId xmlns:p14="http://schemas.microsoft.com/office/powerpoint/2010/main" val="1077070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61" r:id="rId5"/>
    <p:sldLayoutId id="2147483663" r:id="rId6"/>
    <p:sldLayoutId id="2147483652" r:id="rId7"/>
    <p:sldLayoutId id="2147483662" r:id="rId8"/>
    <p:sldLayoutId id="2147483653" r:id="rId9"/>
    <p:sldLayoutId id="2147483654" r:id="rId10"/>
    <p:sldLayoutId id="2147483655" r:id="rId11"/>
    <p:sldLayoutId id="2147483656" r:id="rId12"/>
    <p:sldLayoutId id="2147483657" r:id="rId13"/>
    <p:sldLayoutId id="2147483658" r:id="rId14"/>
    <p:sldLayoutId id="214748365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hyperlink" Target="https://normas.cra.gov.co/gestor/docs/ley_1523_2012.htm#42" TargetMode="External"/><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normas.cra.gov.co/gestor/docs/ley_1801_2016.htm#INICIO" TargetMode="External"/><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https://normas.cra.gov.co/gestor/docs/resolucion_minambienteds_0472_2017.htm#2"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normas.cra.gov.co/gestor/docs/resolucion_minambienteds_0472_2017.htm#19" TargetMode="External"/><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normas.cra.gov.co/gestor/docs/resolucion_minambienteds_0472_2017.htm#11"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normas.cra.gov.co/gestor/docs/resolucion_minambienteds_0472_2017.htm#INICIO"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8525435" y="3083859"/>
            <a:ext cx="2788024" cy="338554"/>
          </a:xfrm>
          <a:prstGeom prst="rect">
            <a:avLst/>
          </a:prstGeom>
          <a:noFill/>
        </p:spPr>
        <p:txBody>
          <a:bodyPr wrap="square" rtlCol="0">
            <a:spAutoFit/>
          </a:bodyPr>
          <a:lstStyle/>
          <a:p>
            <a:pPr algn="ctr"/>
            <a:r>
              <a:rPr lang="es-CO" sz="1600" dirty="0">
                <a:solidFill>
                  <a:schemeClr val="bg1"/>
                </a:solidFill>
                <a:latin typeface="Arial" panose="020B0604020202020204" pitchFamily="34" charset="0"/>
                <a:cs typeface="Arial" panose="020B0604020202020204" pitchFamily="34" charset="0"/>
              </a:rPr>
              <a:t>Por: Subdirección Ambiental</a:t>
            </a:r>
          </a:p>
        </p:txBody>
      </p:sp>
      <p:sp>
        <p:nvSpPr>
          <p:cNvPr id="5" name="Subtítulo 2"/>
          <p:cNvSpPr txBox="1">
            <a:spLocks/>
          </p:cNvSpPr>
          <p:nvPr/>
        </p:nvSpPr>
        <p:spPr>
          <a:xfrm>
            <a:off x="1471965" y="334049"/>
            <a:ext cx="9144000"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sz="3600" b="1" dirty="0" smtClean="0"/>
              <a:t>RESOLUCIÓN 1257 DE 2021  POR LA CUAL SE MODIFICA  LA RESOLUCIÓN 0472 DE 2017 SOBRE LA GESTIÓN INTEGRAL DE RESIDUOS DE CONSTRUCCIÓN Y DEMOLICIÓN</a:t>
            </a:r>
            <a:endParaRPr lang="es-ES" sz="3600" b="1" dirty="0"/>
          </a:p>
        </p:txBody>
      </p:sp>
      <p:pic>
        <p:nvPicPr>
          <p:cNvPr id="1028" name="Picture 4" descr="Residuos de construcción y demolición - Secretaría Distrital de Ambien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4457" y="3689828"/>
            <a:ext cx="5979886" cy="2798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6925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663532" y="2963431"/>
            <a:ext cx="8872613" cy="3659438"/>
          </a:xfrm>
        </p:spPr>
        <p:txBody>
          <a:bodyPr>
            <a:noAutofit/>
          </a:bodyPr>
          <a:lstStyle/>
          <a:p>
            <a:r>
              <a:rPr lang="es-ES" sz="1600" b="1" dirty="0" smtClean="0">
                <a:solidFill>
                  <a:srgbClr val="00B050"/>
                </a:solidFill>
                <a:cs typeface="Arial" panose="020B0604020202020204" pitchFamily="34" charset="0"/>
              </a:rPr>
              <a:t/>
            </a:r>
            <a:br>
              <a:rPr lang="es-ES" sz="1600" b="1" dirty="0" smtClean="0">
                <a:solidFill>
                  <a:srgbClr val="00B050"/>
                </a:solidFill>
                <a:cs typeface="Arial" panose="020B0604020202020204" pitchFamily="34" charset="0"/>
              </a:rPr>
            </a:br>
            <a:r>
              <a:rPr lang="es-ES" sz="1600" b="1" dirty="0"/>
              <a:t>Almacenamiento: </a:t>
            </a:r>
            <a:r>
              <a:rPr lang="es-ES" sz="1600" dirty="0"/>
              <a:t>Es la ubicación temporal de los RCD en recipientes, contenedores, </a:t>
            </a:r>
            <a:r>
              <a:rPr lang="es-ES" sz="1600" b="1" dirty="0">
                <a:solidFill>
                  <a:schemeClr val="accent1">
                    <a:lumMod val="75000"/>
                  </a:schemeClr>
                </a:solidFill>
              </a:rPr>
              <a:t>sitios de acopio </a:t>
            </a:r>
            <a:r>
              <a:rPr lang="es-ES" sz="1600" dirty="0"/>
              <a:t>temporal y/o depósitos para su recolección y transporte con fines de aprovechamiento o disposición final.</a:t>
            </a:r>
            <a:r>
              <a:rPr lang="es-ES" sz="1600" b="1" dirty="0" smtClean="0">
                <a:cs typeface="Arial" panose="020B0604020202020204" pitchFamily="34" charset="0"/>
              </a:rPr>
              <a:t/>
            </a:r>
            <a:br>
              <a:rPr lang="es-ES" sz="1600" b="1" dirty="0" smtClean="0">
                <a:cs typeface="Arial" panose="020B0604020202020204" pitchFamily="34" charset="0"/>
              </a:rPr>
            </a:br>
            <a:r>
              <a:rPr lang="es-ES" sz="1600" b="1" dirty="0">
                <a:cs typeface="Arial" panose="020B0604020202020204" pitchFamily="34" charset="0"/>
              </a:rPr>
              <a:t/>
            </a:r>
            <a:br>
              <a:rPr lang="es-ES" sz="1600" b="1" dirty="0">
                <a:cs typeface="Arial" panose="020B0604020202020204" pitchFamily="34" charset="0"/>
              </a:rPr>
            </a:br>
            <a:r>
              <a:rPr lang="es-ES" sz="1600" b="1" dirty="0" smtClean="0">
                <a:cs typeface="Arial" panose="020B0604020202020204" pitchFamily="34" charset="0"/>
              </a:rPr>
              <a:t>Gran </a:t>
            </a:r>
            <a:r>
              <a:rPr lang="es-ES" sz="1600" b="1" dirty="0">
                <a:cs typeface="Arial" panose="020B0604020202020204" pitchFamily="34" charset="0"/>
              </a:rPr>
              <a:t>generador de RCD: </a:t>
            </a:r>
            <a:r>
              <a:rPr lang="es-ES" sz="1600" dirty="0">
                <a:cs typeface="Arial" panose="020B0604020202020204" pitchFamily="34" charset="0"/>
              </a:rPr>
              <a:t>Es el generador de RCD que cumple con alguna de las </a:t>
            </a:r>
            <a:r>
              <a:rPr lang="es-ES" sz="1600" dirty="0" smtClean="0">
                <a:cs typeface="Arial" panose="020B0604020202020204" pitchFamily="34" charset="0"/>
              </a:rPr>
              <a:t>siguientes condiciones:</a:t>
            </a:r>
            <a:br>
              <a:rPr lang="es-ES" sz="1600" dirty="0" smtClean="0">
                <a:cs typeface="Arial" panose="020B0604020202020204" pitchFamily="34" charset="0"/>
              </a:rPr>
            </a:br>
            <a:r>
              <a:rPr lang="es-ES" sz="1600" dirty="0">
                <a:cs typeface="Arial" panose="020B0604020202020204" pitchFamily="34" charset="0"/>
              </a:rPr>
              <a:t/>
            </a:r>
            <a:br>
              <a:rPr lang="es-ES" sz="1600" dirty="0">
                <a:cs typeface="Arial" panose="020B0604020202020204" pitchFamily="34" charset="0"/>
              </a:rPr>
            </a:br>
            <a:r>
              <a:rPr lang="es-ES" sz="1600" dirty="0">
                <a:cs typeface="Arial" panose="020B0604020202020204" pitchFamily="34" charset="0"/>
              </a:rPr>
              <a:t> </a:t>
            </a:r>
            <a:r>
              <a:rPr lang="es-ES" sz="1600" b="1" dirty="0">
                <a:cs typeface="Arial" panose="020B0604020202020204" pitchFamily="34" charset="0"/>
              </a:rPr>
              <a:t>1) </a:t>
            </a:r>
            <a:r>
              <a:rPr lang="es-ES" sz="1600" dirty="0">
                <a:cs typeface="Arial" panose="020B0604020202020204" pitchFamily="34" charset="0"/>
              </a:rPr>
              <a:t>requiere la expedición de licencia de construcción en cualquiera de sus modalidades y/o licencia de intervención y ocupación del espacio público, así como los previstos en el inciso 2 del numeral 7 del artículo </a:t>
            </a:r>
            <a:r>
              <a:rPr lang="es-ES" sz="1600" b="1" dirty="0">
                <a:solidFill>
                  <a:schemeClr val="accent1">
                    <a:lumMod val="75000"/>
                  </a:schemeClr>
                </a:solidFill>
                <a:cs typeface="Arial" panose="020B0604020202020204" pitchFamily="34" charset="0"/>
              </a:rPr>
              <a:t>2.2.6.1.1.7</a:t>
            </a:r>
            <a:r>
              <a:rPr lang="es-ES" sz="1600" dirty="0">
                <a:cs typeface="Arial" panose="020B0604020202020204" pitchFamily="34" charset="0"/>
              </a:rPr>
              <a:t> y las entidades a que se refiere el parágrafo 2 del artículo 2.2.6.1.1.12 del Decreto 1077 </a:t>
            </a:r>
            <a:r>
              <a:rPr lang="es-ES" sz="1600" dirty="0" smtClean="0">
                <a:cs typeface="Arial" panose="020B0604020202020204" pitchFamily="34" charset="0"/>
              </a:rPr>
              <a:t>de 2015 </a:t>
            </a:r>
            <a:r>
              <a:rPr lang="es-ES" sz="1600" dirty="0">
                <a:cs typeface="Arial" panose="020B0604020202020204" pitchFamily="34" charset="0"/>
              </a:rPr>
              <a:t>o la norma que lo modifique o </a:t>
            </a:r>
            <a:r>
              <a:rPr lang="es-ES" sz="1600" dirty="0" smtClean="0">
                <a:cs typeface="Arial" panose="020B0604020202020204" pitchFamily="34" charset="0"/>
              </a:rPr>
              <a:t>sustituya.</a:t>
            </a:r>
            <a:r>
              <a:rPr lang="es-ES" sz="1600" dirty="0">
                <a:cs typeface="Arial" panose="020B0604020202020204" pitchFamily="34" charset="0"/>
              </a:rPr>
              <a:t/>
            </a:r>
            <a:br>
              <a:rPr lang="es-ES" sz="1600" dirty="0">
                <a:cs typeface="Arial" panose="020B0604020202020204" pitchFamily="34" charset="0"/>
              </a:rPr>
            </a:br>
            <a:r>
              <a:rPr lang="es-ES" sz="1600" b="1" dirty="0">
                <a:cs typeface="Arial" panose="020B0604020202020204" pitchFamily="34" charset="0"/>
              </a:rPr>
              <a:t>2) </a:t>
            </a:r>
            <a:r>
              <a:rPr lang="es-ES" sz="1600" dirty="0">
                <a:cs typeface="Arial" panose="020B0604020202020204" pitchFamily="34" charset="0"/>
              </a:rPr>
              <a:t>los proyectos que requieren licencia ambiental</a:t>
            </a:r>
            <a:r>
              <a:rPr lang="es-ES" sz="1600" dirty="0" smtClean="0">
                <a:cs typeface="Arial" panose="020B0604020202020204" pitchFamily="34" charset="0"/>
              </a:rPr>
              <a:t>. </a:t>
            </a:r>
            <a:r>
              <a:rPr lang="es-ES" sz="1600" dirty="0"/>
              <a:t>En ambos casos las obras deberán tener un área construida igual o superior a 2000 m2.</a:t>
            </a:r>
            <a:r>
              <a:rPr lang="es-ES" sz="1600" dirty="0" smtClean="0">
                <a:cs typeface="Arial" panose="020B0604020202020204" pitchFamily="34" charset="0"/>
              </a:rPr>
              <a:t/>
            </a:r>
            <a:br>
              <a:rPr lang="es-ES" sz="1600" dirty="0" smtClean="0">
                <a:cs typeface="Arial" panose="020B0604020202020204" pitchFamily="34" charset="0"/>
              </a:rPr>
            </a:br>
            <a:r>
              <a:rPr lang="es-ES" sz="1600" b="1" dirty="0" smtClean="0">
                <a:cs typeface="Arial" panose="020B0604020202020204" pitchFamily="34" charset="0"/>
              </a:rPr>
              <a:t/>
            </a:r>
            <a:br>
              <a:rPr lang="es-ES" sz="1600" b="1" dirty="0" smtClean="0">
                <a:cs typeface="Arial" panose="020B0604020202020204" pitchFamily="34" charset="0"/>
              </a:rPr>
            </a:br>
            <a:r>
              <a:rPr lang="es-ES" sz="1600" b="1" dirty="0" smtClean="0">
                <a:solidFill>
                  <a:srgbClr val="00B050"/>
                </a:solidFill>
                <a:cs typeface="Arial" panose="020B0604020202020204" pitchFamily="34" charset="0"/>
              </a:rPr>
              <a:t> </a:t>
            </a:r>
            <a:r>
              <a:rPr lang="es-ES" sz="1600" b="1" dirty="0">
                <a:solidFill>
                  <a:schemeClr val="accent1">
                    <a:lumMod val="75000"/>
                  </a:schemeClr>
                </a:solidFill>
              </a:rPr>
              <a:t>Simbiosis industrial: </a:t>
            </a:r>
            <a:r>
              <a:rPr lang="es-ES" sz="1600" dirty="0">
                <a:solidFill>
                  <a:schemeClr val="accent1">
                    <a:lumMod val="75000"/>
                  </a:schemeClr>
                </a:solidFill>
              </a:rPr>
              <a:t>Estrategia colaborativa para el intercambio de flujos físicos de materiales, energía o agua y el compartir de servicios entre actores, para contribuir con el uso eficiente de recursos y la reducción de impactos ambientales </a:t>
            </a:r>
            <a:r>
              <a:rPr lang="es-ES" sz="1600" dirty="0" smtClean="0">
                <a:solidFill>
                  <a:schemeClr val="accent1">
                    <a:lumMod val="75000"/>
                  </a:schemeClr>
                </a:solidFill>
              </a:rPr>
              <a:t>de sistemas </a:t>
            </a:r>
            <a:r>
              <a:rPr lang="es-ES" sz="1600" dirty="0">
                <a:solidFill>
                  <a:schemeClr val="accent1">
                    <a:lumMod val="75000"/>
                  </a:schemeClr>
                </a:solidFill>
              </a:rPr>
              <a:t>industriales</a:t>
            </a:r>
            <a:r>
              <a:rPr lang="es-ES" sz="1600" dirty="0" smtClean="0">
                <a:solidFill>
                  <a:schemeClr val="accent1">
                    <a:lumMod val="75000"/>
                  </a:schemeClr>
                </a:solidFill>
              </a:rPr>
              <a:t>.</a:t>
            </a:r>
            <a:r>
              <a:rPr lang="es-ES" sz="1600" dirty="0" smtClean="0"/>
              <a:t/>
            </a:r>
            <a:br>
              <a:rPr lang="es-ES" sz="1600" dirty="0" smtClean="0"/>
            </a:br>
            <a:r>
              <a:rPr lang="es-ES" sz="1600" dirty="0"/>
              <a:t/>
            </a:r>
            <a:br>
              <a:rPr lang="es-ES" sz="1600" dirty="0"/>
            </a:br>
            <a:r>
              <a:rPr lang="es-ES" sz="1600" b="1" dirty="0">
                <a:solidFill>
                  <a:schemeClr val="accent1">
                    <a:lumMod val="75000"/>
                  </a:schemeClr>
                </a:solidFill>
              </a:rPr>
              <a:t>Receptor: </a:t>
            </a:r>
            <a:r>
              <a:rPr lang="es-ES" sz="1600" dirty="0">
                <a:solidFill>
                  <a:schemeClr val="accent1">
                    <a:lumMod val="75000"/>
                  </a:schemeClr>
                </a:solidFill>
              </a:rPr>
              <a:t>Persona natural o jurídica que, sin que la gestión de Residuos de Construcción y Demolición (RCD) constituya su actividad principal, utiliza RCD para aprovechamiento como materia prima dentro de su proceso productivo a través de simbiosis industrial, ya sea en proyectos, obras o actividades de la misma persona o de otras personas dentro del territorio nacional, bajo las condiciones establecidas en </a:t>
            </a:r>
            <a:r>
              <a:rPr lang="es-ES" sz="1600" dirty="0" smtClean="0">
                <a:solidFill>
                  <a:schemeClr val="accent1">
                    <a:lumMod val="75000"/>
                  </a:schemeClr>
                </a:solidFill>
              </a:rPr>
              <a:t>esta </a:t>
            </a:r>
            <a:r>
              <a:rPr lang="es-ES" sz="1600" dirty="0" smtClean="0">
                <a:solidFill>
                  <a:schemeClr val="accent1">
                    <a:lumMod val="75000"/>
                  </a:schemeClr>
                </a:solidFill>
              </a:rPr>
              <a:t>resolución</a:t>
            </a:r>
            <a:r>
              <a:rPr lang="es-ES" sz="1600" dirty="0">
                <a:solidFill>
                  <a:schemeClr val="accent1">
                    <a:lumMod val="75000"/>
                  </a:schemeClr>
                </a:solidFill>
              </a:rPr>
              <a:t>.</a:t>
            </a:r>
            <a:r>
              <a:rPr lang="es-ES" sz="1600" dirty="0"/>
              <a:t/>
            </a:r>
            <a:br>
              <a:rPr lang="es-ES" sz="1600" dirty="0"/>
            </a:br>
            <a:r>
              <a:rPr lang="es-ES" sz="2800" b="1" dirty="0" smtClean="0">
                <a:solidFill>
                  <a:srgbClr val="00B050"/>
                </a:solidFill>
                <a:cs typeface="Arial" panose="020B0604020202020204" pitchFamily="34" charset="0"/>
              </a:rPr>
              <a:t/>
            </a:r>
            <a:br>
              <a:rPr lang="es-ES" sz="2800" b="1" dirty="0" smtClean="0">
                <a:solidFill>
                  <a:srgbClr val="00B050"/>
                </a:solidFill>
                <a:cs typeface="Arial" panose="020B0604020202020204" pitchFamily="34" charset="0"/>
              </a:rPr>
            </a:br>
            <a:r>
              <a:rPr lang="es-CO" sz="2800" b="1" dirty="0" smtClean="0">
                <a:solidFill>
                  <a:srgbClr val="00B050"/>
                </a:solidFill>
                <a:cs typeface="Arial" panose="020B0604020202020204" pitchFamily="34" charset="0"/>
              </a:rPr>
              <a:t/>
            </a:r>
            <a:br>
              <a:rPr lang="es-CO" sz="2800" b="1" dirty="0" smtClean="0">
                <a:solidFill>
                  <a:srgbClr val="00B050"/>
                </a:solidFill>
                <a:cs typeface="Arial" panose="020B0604020202020204" pitchFamily="34" charset="0"/>
              </a:rPr>
            </a:br>
            <a:r>
              <a:rPr lang="es-CO" sz="2800" b="1" dirty="0" smtClean="0">
                <a:solidFill>
                  <a:srgbClr val="00B050"/>
                </a:solidFill>
                <a:cs typeface="Arial" panose="020B0604020202020204" pitchFamily="34" charset="0"/>
              </a:rPr>
              <a:t/>
            </a:r>
            <a:br>
              <a:rPr lang="es-CO" sz="2800" b="1" dirty="0" smtClean="0">
                <a:solidFill>
                  <a:srgbClr val="00B050"/>
                </a:solidFill>
                <a:cs typeface="Arial" panose="020B0604020202020204" pitchFamily="34" charset="0"/>
              </a:rPr>
            </a:br>
            <a:r>
              <a:rPr lang="es-CO" sz="2800" b="1" dirty="0" smtClean="0">
                <a:solidFill>
                  <a:srgbClr val="00B050"/>
                </a:solidFill>
                <a:cs typeface="Arial" panose="020B0604020202020204" pitchFamily="34" charset="0"/>
              </a:rPr>
              <a:t/>
            </a:r>
            <a:br>
              <a:rPr lang="es-CO" sz="2800" b="1" dirty="0" smtClean="0">
                <a:solidFill>
                  <a:srgbClr val="00B050"/>
                </a:solidFill>
                <a:cs typeface="Arial" panose="020B0604020202020204" pitchFamily="34" charset="0"/>
              </a:rPr>
            </a:br>
            <a:endParaRPr lang="es-CO" sz="2800" b="1" dirty="0">
              <a:solidFill>
                <a:srgbClr val="00B050"/>
              </a:solidFill>
              <a:cs typeface="Arial" panose="020B0604020202020204" pitchFamily="34" charset="0"/>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057"/>
            <a:ext cx="9877425" cy="1524000"/>
          </a:xfrm>
          <a:prstGeom prst="rect">
            <a:avLst/>
          </a:prstGeom>
          <a:ln>
            <a:noFill/>
          </a:ln>
          <a:effectLst>
            <a:outerShdw blurRad="50800" dist="50800" dir="5400000" algn="ctr" rotWithShape="0">
              <a:schemeClr val="accent3"/>
            </a:outerShdw>
          </a:effectLst>
        </p:spPr>
      </p:pic>
      <p:sp>
        <p:nvSpPr>
          <p:cNvPr id="6" name="Título 1"/>
          <p:cNvSpPr txBox="1">
            <a:spLocks/>
          </p:cNvSpPr>
          <p:nvPr/>
        </p:nvSpPr>
        <p:spPr>
          <a:xfrm>
            <a:off x="148998" y="316842"/>
            <a:ext cx="9245600" cy="8556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3000" b="1" dirty="0" smtClean="0">
                <a:solidFill>
                  <a:schemeClr val="bg1"/>
                </a:solidFill>
                <a:latin typeface="Tempus Sans ITC" panose="04020404030D07020202" pitchFamily="82" charset="0"/>
                <a:ea typeface="+mn-ea"/>
                <a:cs typeface="+mn-cs"/>
              </a:rPr>
              <a:t>Articulo 1. </a:t>
            </a:r>
            <a:r>
              <a:rPr lang="es-ES" sz="3000" b="1" dirty="0" smtClean="0">
                <a:solidFill>
                  <a:schemeClr val="bg1"/>
                </a:solidFill>
                <a:latin typeface="Tempus Sans ITC" panose="04020404030D07020202" pitchFamily="82" charset="0"/>
                <a:ea typeface="+mn-ea"/>
                <a:cs typeface="+mn-cs"/>
              </a:rPr>
              <a:t>Actualización de </a:t>
            </a:r>
            <a:r>
              <a:rPr lang="es-ES" sz="3000" b="1" dirty="0" smtClean="0">
                <a:solidFill>
                  <a:schemeClr val="bg1"/>
                </a:solidFill>
                <a:latin typeface="Tempus Sans ITC" panose="04020404030D07020202" pitchFamily="82" charset="0"/>
                <a:ea typeface="+mn-ea"/>
                <a:cs typeface="+mn-cs"/>
              </a:rPr>
              <a:t>definiciones (art 2)</a:t>
            </a:r>
            <a:endParaRPr lang="es-CO" sz="3000" b="1" dirty="0">
              <a:solidFill>
                <a:schemeClr val="bg1"/>
              </a:solidFill>
              <a:latin typeface="Tempus Sans ITC" panose="04020404030D07020202" pitchFamily="82" charset="0"/>
              <a:ea typeface="+mn-ea"/>
              <a:cs typeface="+mn-cs"/>
            </a:endParaRPr>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058" y="4150626"/>
            <a:ext cx="352474" cy="421138"/>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058" y="5083030"/>
            <a:ext cx="352474" cy="421138"/>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058" y="2232000"/>
            <a:ext cx="352474" cy="421138"/>
          </a:xfrm>
          <a:prstGeom prst="rect">
            <a:avLst/>
          </a:prstGeom>
        </p:spPr>
      </p:pic>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058" y="1582980"/>
            <a:ext cx="352474" cy="421138"/>
          </a:xfrm>
          <a:prstGeom prst="rect">
            <a:avLst/>
          </a:prstGeom>
        </p:spPr>
      </p:pic>
      <p:pic>
        <p:nvPicPr>
          <p:cNvPr id="2050" name="Picture 2" descr="RESIDUOS DE CONSTRUCCIÓN Y DEMOLICIÓN, RCD - Empresa de ingeniería, diseño  y fabricantes de maquinaria industri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7903501" y="1701843"/>
            <a:ext cx="5815203" cy="2295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5445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502555" cy="1311870"/>
          </a:xfrm>
          <a:prstGeom prst="rect">
            <a:avLst/>
          </a:prstGeom>
        </p:spPr>
      </p:pic>
      <p:sp>
        <p:nvSpPr>
          <p:cNvPr id="12" name="CuadroTexto 11"/>
          <p:cNvSpPr txBox="1"/>
          <p:nvPr/>
        </p:nvSpPr>
        <p:spPr>
          <a:xfrm>
            <a:off x="130629" y="333829"/>
            <a:ext cx="7707085" cy="553998"/>
          </a:xfrm>
          <a:prstGeom prst="rect">
            <a:avLst/>
          </a:prstGeom>
          <a:noFill/>
        </p:spPr>
        <p:txBody>
          <a:bodyPr wrap="square" rtlCol="0">
            <a:spAutoFit/>
          </a:bodyPr>
          <a:lstStyle/>
          <a:p>
            <a:r>
              <a:rPr lang="es-CO" sz="3000" b="1" dirty="0" smtClean="0">
                <a:solidFill>
                  <a:schemeClr val="bg1"/>
                </a:solidFill>
                <a:latin typeface="Tempus Sans ITC" panose="04020404030D07020202" pitchFamily="82" charset="0"/>
              </a:rPr>
              <a:t>Articulo 2. </a:t>
            </a:r>
            <a:r>
              <a:rPr lang="es-CO" sz="3000" b="1" dirty="0" smtClean="0">
                <a:solidFill>
                  <a:schemeClr val="bg1"/>
                </a:solidFill>
                <a:latin typeface="Tempus Sans ITC" panose="04020404030D07020202" pitchFamily="82" charset="0"/>
              </a:rPr>
              <a:t>Aprovechamiento (art 9)</a:t>
            </a:r>
            <a:endParaRPr lang="es-CO" sz="3000" b="1" dirty="0">
              <a:solidFill>
                <a:schemeClr val="bg1"/>
              </a:solidFill>
              <a:latin typeface="Tempus Sans ITC" panose="04020404030D07020202" pitchFamily="82" charset="0"/>
            </a:endParaRPr>
          </a:p>
        </p:txBody>
      </p:sp>
      <p:sp>
        <p:nvSpPr>
          <p:cNvPr id="13" name="CuadroTexto 12"/>
          <p:cNvSpPr txBox="1"/>
          <p:nvPr/>
        </p:nvSpPr>
        <p:spPr>
          <a:xfrm>
            <a:off x="2598057" y="1645699"/>
            <a:ext cx="9289143" cy="4801314"/>
          </a:xfrm>
          <a:prstGeom prst="rect">
            <a:avLst/>
          </a:prstGeom>
          <a:noFill/>
        </p:spPr>
        <p:txBody>
          <a:bodyPr wrap="square" rtlCol="0">
            <a:spAutoFit/>
          </a:bodyPr>
          <a:lstStyle/>
          <a:p>
            <a:pPr algn="just"/>
            <a:r>
              <a:rPr lang="es-ES" sz="1600" dirty="0" smtClean="0">
                <a:latin typeface="+mj-lt"/>
              </a:rPr>
              <a:t> </a:t>
            </a:r>
            <a:r>
              <a:rPr lang="es-ES" sz="1600" b="1" dirty="0">
                <a:latin typeface="+mj-lt"/>
              </a:rPr>
              <a:t>Las plantas fijas o móviles deberán contar mínimo con las siguientes áreas de operación: </a:t>
            </a:r>
            <a:endParaRPr lang="es-ES" sz="1600" b="1" dirty="0" smtClean="0">
              <a:latin typeface="+mj-lt"/>
            </a:endParaRPr>
          </a:p>
          <a:p>
            <a:pPr algn="just"/>
            <a:r>
              <a:rPr lang="es-ES" sz="1600" b="1" dirty="0" smtClean="0">
                <a:latin typeface="+mj-lt"/>
              </a:rPr>
              <a:t>1</a:t>
            </a:r>
            <a:r>
              <a:rPr lang="es-ES" sz="1600" b="1" dirty="0">
                <a:latin typeface="+mj-lt"/>
              </a:rPr>
              <a:t>. </a:t>
            </a:r>
            <a:r>
              <a:rPr lang="es-ES" sz="1600" dirty="0">
                <a:latin typeface="+mj-lt"/>
              </a:rPr>
              <a:t>Recepción y pesaje.</a:t>
            </a:r>
          </a:p>
          <a:p>
            <a:pPr algn="just"/>
            <a:r>
              <a:rPr lang="es-ES" sz="1600" b="1" dirty="0" smtClean="0">
                <a:latin typeface="+mj-lt"/>
              </a:rPr>
              <a:t>2</a:t>
            </a:r>
            <a:r>
              <a:rPr lang="es-ES" sz="1600" b="1" dirty="0">
                <a:latin typeface="+mj-lt"/>
              </a:rPr>
              <a:t>. </a:t>
            </a:r>
            <a:r>
              <a:rPr lang="es-ES" sz="1600" dirty="0">
                <a:latin typeface="+mj-lt"/>
              </a:rPr>
              <a:t>Separación y almacenamiento por tipo de RCD aprovechables.</a:t>
            </a:r>
          </a:p>
          <a:p>
            <a:pPr algn="just"/>
            <a:r>
              <a:rPr lang="es-ES" sz="1600" b="1" dirty="0" smtClean="0">
                <a:latin typeface="+mj-lt"/>
              </a:rPr>
              <a:t>3</a:t>
            </a:r>
            <a:r>
              <a:rPr lang="es-ES" sz="1600" b="1" dirty="0">
                <a:latin typeface="+mj-lt"/>
              </a:rPr>
              <a:t>. </a:t>
            </a:r>
            <a:r>
              <a:rPr lang="es-ES" sz="1600" dirty="0">
                <a:latin typeface="+mj-lt"/>
              </a:rPr>
              <a:t>Aprovechamiento.</a:t>
            </a:r>
          </a:p>
          <a:p>
            <a:pPr algn="just"/>
            <a:r>
              <a:rPr lang="es-ES" sz="1600" b="1" dirty="0" smtClean="0">
                <a:latin typeface="+mj-lt"/>
              </a:rPr>
              <a:t>4</a:t>
            </a:r>
            <a:r>
              <a:rPr lang="es-ES" sz="1600" b="1" dirty="0">
                <a:latin typeface="+mj-lt"/>
              </a:rPr>
              <a:t>. </a:t>
            </a:r>
            <a:r>
              <a:rPr lang="es-ES" sz="1600" dirty="0">
                <a:latin typeface="+mj-lt"/>
              </a:rPr>
              <a:t>Almacenamiento de materiales procesados</a:t>
            </a:r>
            <a:r>
              <a:rPr lang="es-ES" sz="1600" dirty="0" smtClean="0">
                <a:latin typeface="+mj-lt"/>
              </a:rPr>
              <a:t>.</a:t>
            </a:r>
          </a:p>
          <a:p>
            <a:pPr algn="just"/>
            <a:endParaRPr lang="es-ES" sz="1600" dirty="0">
              <a:latin typeface="+mj-lt"/>
            </a:endParaRPr>
          </a:p>
          <a:p>
            <a:pPr algn="just"/>
            <a:r>
              <a:rPr lang="es-ES" sz="1600" b="1" dirty="0">
                <a:solidFill>
                  <a:schemeClr val="accent1">
                    <a:lumMod val="75000"/>
                  </a:schemeClr>
                </a:solidFill>
                <a:latin typeface="+mj-lt"/>
              </a:rPr>
              <a:t>PARÁGRAFO 1o. </a:t>
            </a:r>
            <a:r>
              <a:rPr lang="es-ES" sz="1600" dirty="0">
                <a:solidFill>
                  <a:schemeClr val="accent1">
                    <a:lumMod val="75000"/>
                  </a:schemeClr>
                </a:solidFill>
                <a:latin typeface="+mj-lt"/>
              </a:rPr>
              <a:t>El aprovechamiento de los RCD </a:t>
            </a:r>
            <a:r>
              <a:rPr lang="es-ES" sz="1600" dirty="0" smtClean="0">
                <a:solidFill>
                  <a:schemeClr val="accent1">
                    <a:lumMod val="75000"/>
                  </a:schemeClr>
                </a:solidFill>
                <a:latin typeface="+mj-lt"/>
              </a:rPr>
              <a:t>deberá </a:t>
            </a:r>
            <a:r>
              <a:rPr lang="es-ES" sz="1600" dirty="0">
                <a:solidFill>
                  <a:schemeClr val="accent1">
                    <a:lumMod val="75000"/>
                  </a:schemeClr>
                </a:solidFill>
                <a:latin typeface="+mj-lt"/>
              </a:rPr>
              <a:t>contar como mínimo con un área de almacenamiento de RCD debidamente separados.</a:t>
            </a:r>
          </a:p>
          <a:p>
            <a:pPr algn="just"/>
            <a:r>
              <a:rPr lang="es-ES" sz="1600" b="1" dirty="0">
                <a:solidFill>
                  <a:schemeClr val="accent1">
                    <a:lumMod val="75000"/>
                  </a:schemeClr>
                </a:solidFill>
                <a:latin typeface="+mj-lt"/>
              </a:rPr>
              <a:t>PARÁGRAFO 2o. </a:t>
            </a:r>
            <a:r>
              <a:rPr lang="es-ES" sz="1600" dirty="0">
                <a:solidFill>
                  <a:schemeClr val="accent1">
                    <a:lumMod val="75000"/>
                  </a:schemeClr>
                </a:solidFill>
                <a:latin typeface="+mj-lt"/>
              </a:rPr>
              <a:t>Al menos con 30 días calendario antes de la gestión del material, el gran generador deberá informar a la autoridad ambiental competente sobre la entrega a receptor de las cantidades de RCD aprovechable, y presentará en los reportes de cumplimiento los soportes de las cantidades aprovechadas en toneladas de material con la información contenida en el Anexo </a:t>
            </a:r>
            <a:r>
              <a:rPr lang="es-ES" sz="1600" dirty="0" smtClean="0">
                <a:solidFill>
                  <a:schemeClr val="accent1">
                    <a:lumMod val="75000"/>
                  </a:schemeClr>
                </a:solidFill>
                <a:latin typeface="+mj-lt"/>
              </a:rPr>
              <a:t>VI.</a:t>
            </a:r>
            <a:endParaRPr lang="es-ES" sz="1600" dirty="0">
              <a:solidFill>
                <a:schemeClr val="accent1">
                  <a:lumMod val="75000"/>
                </a:schemeClr>
              </a:solidFill>
              <a:latin typeface="+mj-lt"/>
            </a:endParaRPr>
          </a:p>
          <a:p>
            <a:pPr algn="just"/>
            <a:r>
              <a:rPr lang="es-ES" sz="1600" dirty="0">
                <a:solidFill>
                  <a:schemeClr val="accent1">
                    <a:lumMod val="75000"/>
                  </a:schemeClr>
                </a:solidFill>
                <a:latin typeface="+mj-lt"/>
              </a:rPr>
              <a:t>En los casos en los que el aprovechamiento de RCD esté asociado a las actividades estructurales de: uso de material de nivelación del terreno, reutilización para relleno de redes de servicios públicos, reutilización en espacio público y privado como material de relleno, recuperación de suelos degradados, reconformación de taludes y/o reciclaje para reconformación de vías, el generador también deberá presentar copia del permiso, licencia o actuación urbanística vigente del proyecto, obra o actividad en la que se hará el aprovechamiento del RCD.</a:t>
            </a:r>
          </a:p>
          <a:p>
            <a:endParaRPr lang="es-CO" dirty="0"/>
          </a:p>
        </p:txBody>
      </p:sp>
      <p:pic>
        <p:nvPicPr>
          <p:cNvPr id="3074" name="Picture 2" descr="Residuos de construcción y demolición - Secretaría Distrital de Ambien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78429"/>
            <a:ext cx="2683308" cy="200396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Residuo de construcción y demolición | Rcd in sit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70" y="3848956"/>
            <a:ext cx="2465518" cy="215999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4637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p:cNvGraphicFramePr/>
          <p:nvPr>
            <p:extLst>
              <p:ext uri="{D42A27DB-BD31-4B8C-83A1-F6EECF244321}">
                <p14:modId xmlns:p14="http://schemas.microsoft.com/office/powerpoint/2010/main" val="4265536258"/>
              </p:ext>
            </p:extLst>
          </p:nvPr>
        </p:nvGraphicFramePr>
        <p:xfrm>
          <a:off x="0" y="6170386"/>
          <a:ext cx="10708413"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8502555" cy="1311870"/>
          </a:xfrm>
          <a:prstGeom prst="rect">
            <a:avLst/>
          </a:prstGeom>
        </p:spPr>
      </p:pic>
      <p:sp>
        <p:nvSpPr>
          <p:cNvPr id="5" name="Título 1"/>
          <p:cNvSpPr txBox="1">
            <a:spLocks/>
          </p:cNvSpPr>
          <p:nvPr/>
        </p:nvSpPr>
        <p:spPr>
          <a:xfrm>
            <a:off x="273007" y="344230"/>
            <a:ext cx="9245600" cy="8556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3000" b="1" dirty="0" smtClean="0">
                <a:solidFill>
                  <a:schemeClr val="bg1"/>
                </a:solidFill>
                <a:latin typeface="Tempus Sans ITC" panose="04020404030D07020202" pitchFamily="82" charset="0"/>
                <a:ea typeface="+mn-ea"/>
                <a:cs typeface="+mn-cs"/>
              </a:rPr>
              <a:t>Articulo 3</a:t>
            </a:r>
            <a:r>
              <a:rPr lang="es-CO" sz="3000" b="1" dirty="0">
                <a:solidFill>
                  <a:schemeClr val="bg1"/>
                </a:solidFill>
                <a:latin typeface="Tempus Sans ITC" panose="04020404030D07020202" pitchFamily="82" charset="0"/>
                <a:ea typeface="+mn-ea"/>
                <a:cs typeface="+mn-cs"/>
              </a:rPr>
              <a:t>. Medidas mínimas de manejo ambiental de sitios de disposición final  de </a:t>
            </a:r>
            <a:r>
              <a:rPr lang="es-CO" sz="3000" b="1" dirty="0" smtClean="0">
                <a:solidFill>
                  <a:schemeClr val="bg1"/>
                </a:solidFill>
                <a:latin typeface="Tempus Sans ITC" panose="04020404030D07020202" pitchFamily="82" charset="0"/>
                <a:ea typeface="+mn-ea"/>
                <a:cs typeface="+mn-cs"/>
              </a:rPr>
              <a:t>RCD (art 12):</a:t>
            </a:r>
            <a:endParaRPr lang="es-CO" sz="3000" b="1" dirty="0" smtClean="0">
              <a:solidFill>
                <a:schemeClr val="bg1"/>
              </a:solidFill>
              <a:latin typeface="Tempus Sans ITC" panose="04020404030D07020202" pitchFamily="82" charset="0"/>
              <a:ea typeface="+mn-ea"/>
              <a:cs typeface="+mn-cs"/>
            </a:endParaRPr>
          </a:p>
          <a:p>
            <a:endParaRPr lang="es-CO" sz="3000" b="1" dirty="0">
              <a:solidFill>
                <a:schemeClr val="bg1"/>
              </a:solidFill>
              <a:latin typeface="Tempus Sans ITC" panose="04020404030D07020202" pitchFamily="82" charset="0"/>
              <a:ea typeface="+mn-ea"/>
              <a:cs typeface="+mn-cs"/>
            </a:endParaRPr>
          </a:p>
        </p:txBody>
      </p:sp>
      <p:sp>
        <p:nvSpPr>
          <p:cNvPr id="6" name="CuadroTexto 5"/>
          <p:cNvSpPr txBox="1"/>
          <p:nvPr/>
        </p:nvSpPr>
        <p:spPr>
          <a:xfrm>
            <a:off x="653143" y="1199867"/>
            <a:ext cx="10334172" cy="5816977"/>
          </a:xfrm>
          <a:prstGeom prst="rect">
            <a:avLst/>
          </a:prstGeom>
          <a:noFill/>
        </p:spPr>
        <p:txBody>
          <a:bodyPr wrap="square" rtlCol="0">
            <a:spAutoFit/>
          </a:bodyPr>
          <a:lstStyle/>
          <a:p>
            <a:pPr algn="just"/>
            <a:r>
              <a:rPr lang="es-ES" sz="1600" dirty="0">
                <a:latin typeface="+mj-lt"/>
              </a:rPr>
              <a:t>Los gestores de los sitios de disposición final de RCD deberán elaborar un documento que contenga las siguientes medidas mínimas de manejo:</a:t>
            </a:r>
          </a:p>
          <a:p>
            <a:pPr algn="just"/>
            <a:r>
              <a:rPr lang="es-ES" sz="1600" b="1" dirty="0">
                <a:latin typeface="+mj-lt"/>
              </a:rPr>
              <a:t>1. </a:t>
            </a:r>
            <a:r>
              <a:rPr lang="es-ES" sz="1600" dirty="0">
                <a:latin typeface="+mj-lt"/>
              </a:rPr>
              <a:t>Describir de manera detallada el flujo de los procesos realizados con los materiales de construcción y los RCD resultantes.</a:t>
            </a:r>
          </a:p>
          <a:p>
            <a:pPr algn="just"/>
            <a:r>
              <a:rPr lang="es-ES" sz="1600" b="1" dirty="0">
                <a:latin typeface="+mj-lt"/>
              </a:rPr>
              <a:t>2. </a:t>
            </a:r>
            <a:r>
              <a:rPr lang="es-ES" sz="1600" dirty="0">
                <a:latin typeface="+mj-lt"/>
              </a:rPr>
              <a:t>Formular e implementar las acciones de control para evitar la dispersión de partículas, las obras de drenaje y de control de sedimentos.</a:t>
            </a:r>
          </a:p>
          <a:p>
            <a:pPr algn="just"/>
            <a:r>
              <a:rPr lang="es-ES" sz="1600" b="1" dirty="0">
                <a:latin typeface="+mj-lt"/>
              </a:rPr>
              <a:t>3. </a:t>
            </a:r>
            <a:r>
              <a:rPr lang="es-ES" sz="1600" dirty="0">
                <a:latin typeface="+mj-lt"/>
              </a:rPr>
              <a:t>Definir las medidas para garantizar la estabilidad geotécnica del sitio.</a:t>
            </a:r>
          </a:p>
          <a:p>
            <a:pPr algn="just"/>
            <a:r>
              <a:rPr lang="es-ES" sz="1600" b="1" dirty="0">
                <a:latin typeface="+mj-lt"/>
              </a:rPr>
              <a:t>4. </a:t>
            </a:r>
            <a:r>
              <a:rPr lang="es-ES" sz="1600" dirty="0">
                <a:latin typeface="+mj-lt"/>
              </a:rPr>
              <a:t>Establecer barreras para evitar el impacto visual en los alrededores del sitio de disposición final de RCD.</a:t>
            </a:r>
          </a:p>
          <a:p>
            <a:pPr algn="just"/>
            <a:r>
              <a:rPr lang="es-ES" sz="1600" b="1" dirty="0">
                <a:latin typeface="+mj-lt"/>
              </a:rPr>
              <a:t>5. </a:t>
            </a:r>
            <a:r>
              <a:rPr lang="es-ES" sz="1600" dirty="0">
                <a:latin typeface="+mj-lt"/>
              </a:rPr>
              <a:t>Contar con instrumentos de pesaje debidamente calibrados de acuerdo con la normatividad vigente.</a:t>
            </a:r>
          </a:p>
          <a:p>
            <a:pPr algn="just"/>
            <a:r>
              <a:rPr lang="es-ES" sz="1600" b="1" dirty="0">
                <a:latin typeface="+mj-lt"/>
              </a:rPr>
              <a:t>6. </a:t>
            </a:r>
            <a:r>
              <a:rPr lang="es-ES" sz="1600" dirty="0">
                <a:latin typeface="+mj-lt"/>
              </a:rPr>
              <a:t>Contar con cerramiento perimetral que garantice el aislamiento y seguridad del sitio.</a:t>
            </a:r>
          </a:p>
          <a:p>
            <a:pPr algn="just"/>
            <a:r>
              <a:rPr lang="es-ES" sz="1600" b="1" dirty="0">
                <a:latin typeface="+mj-lt"/>
              </a:rPr>
              <a:t>7. </a:t>
            </a:r>
            <a:r>
              <a:rPr lang="es-ES" sz="1600" dirty="0">
                <a:latin typeface="+mj-lt"/>
              </a:rPr>
              <a:t>Contar con una valla informativa visible que contenga la información relevante del sitio.</a:t>
            </a:r>
          </a:p>
          <a:p>
            <a:pPr algn="just"/>
            <a:r>
              <a:rPr lang="es-ES" sz="1600" b="1" dirty="0">
                <a:latin typeface="+mj-lt"/>
              </a:rPr>
              <a:t>8. </a:t>
            </a:r>
            <a:r>
              <a:rPr lang="es-ES" sz="1600" dirty="0">
                <a:latin typeface="+mj-lt"/>
              </a:rPr>
              <a:t>Describir e implementar las actividades de clausura y </a:t>
            </a:r>
            <a:r>
              <a:rPr lang="es-ES" sz="1600" dirty="0" err="1">
                <a:latin typeface="+mj-lt"/>
              </a:rPr>
              <a:t>posclausura</a:t>
            </a:r>
            <a:r>
              <a:rPr lang="es-ES" sz="1600" dirty="0" smtClean="0">
                <a:latin typeface="+mj-lt"/>
              </a:rPr>
              <a:t>.</a:t>
            </a:r>
          </a:p>
          <a:p>
            <a:pPr algn="just"/>
            <a:endParaRPr lang="es-ES" sz="1600" dirty="0">
              <a:solidFill>
                <a:schemeClr val="accent1">
                  <a:lumMod val="75000"/>
                </a:schemeClr>
              </a:solidFill>
              <a:latin typeface="+mj-lt"/>
            </a:endParaRPr>
          </a:p>
          <a:p>
            <a:pPr algn="just"/>
            <a:r>
              <a:rPr lang="es-ES" sz="1600" b="1" dirty="0">
                <a:solidFill>
                  <a:schemeClr val="accent1">
                    <a:lumMod val="75000"/>
                  </a:schemeClr>
                </a:solidFill>
              </a:rPr>
              <a:t>PARÁGRAFO 1o. </a:t>
            </a:r>
            <a:r>
              <a:rPr lang="es-ES" sz="1600" dirty="0">
                <a:solidFill>
                  <a:schemeClr val="accent1">
                    <a:lumMod val="75000"/>
                  </a:schemeClr>
                </a:solidFill>
              </a:rPr>
              <a:t>El gestor deberá remitir copia </a:t>
            </a:r>
            <a:r>
              <a:rPr lang="es-ES" sz="1600" dirty="0" smtClean="0">
                <a:solidFill>
                  <a:schemeClr val="accent1">
                    <a:lumMod val="75000"/>
                  </a:schemeClr>
                </a:solidFill>
              </a:rPr>
              <a:t>a </a:t>
            </a:r>
            <a:r>
              <a:rPr lang="es-ES" sz="1600" dirty="0">
                <a:solidFill>
                  <a:schemeClr val="accent1">
                    <a:lumMod val="75000"/>
                  </a:schemeClr>
                </a:solidFill>
              </a:rPr>
              <a:t>la autoridad ambiental competente, con una antelación de </a:t>
            </a:r>
            <a:r>
              <a:rPr lang="es-ES" sz="1600" b="1" dirty="0">
                <a:solidFill>
                  <a:schemeClr val="accent1">
                    <a:lumMod val="75000"/>
                  </a:schemeClr>
                </a:solidFill>
              </a:rPr>
              <a:t>60 </a:t>
            </a:r>
            <a:r>
              <a:rPr lang="es-ES" sz="1600" b="1" dirty="0" smtClean="0">
                <a:solidFill>
                  <a:schemeClr val="accent1">
                    <a:lumMod val="75000"/>
                  </a:schemeClr>
                </a:solidFill>
              </a:rPr>
              <a:t>días </a:t>
            </a:r>
            <a:r>
              <a:rPr lang="es-ES" sz="1600" dirty="0">
                <a:solidFill>
                  <a:schemeClr val="accent1">
                    <a:lumMod val="75000"/>
                  </a:schemeClr>
                </a:solidFill>
              </a:rPr>
              <a:t>al inicio de actividades del sitio de disposición final de RCD, para efectos de su seguimiento y control. </a:t>
            </a:r>
            <a:r>
              <a:rPr lang="es-ES" sz="1600" dirty="0" smtClean="0">
                <a:solidFill>
                  <a:schemeClr val="accent1">
                    <a:lumMod val="75000"/>
                  </a:schemeClr>
                </a:solidFill>
              </a:rPr>
              <a:t>Anexar copia </a:t>
            </a:r>
            <a:r>
              <a:rPr lang="es-ES" sz="1600" dirty="0">
                <a:solidFill>
                  <a:schemeClr val="accent1">
                    <a:lumMod val="75000"/>
                  </a:schemeClr>
                </a:solidFill>
              </a:rPr>
              <a:t>de los permisos, licencias y demás autorizaciones ambientales a que haya lugar, </a:t>
            </a:r>
            <a:r>
              <a:rPr lang="es-ES" sz="1600" dirty="0" smtClean="0">
                <a:solidFill>
                  <a:schemeClr val="accent1">
                    <a:lumMod val="75000"/>
                  </a:schemeClr>
                </a:solidFill>
              </a:rPr>
              <a:t> copia </a:t>
            </a:r>
            <a:r>
              <a:rPr lang="es-ES" sz="1600" dirty="0">
                <a:solidFill>
                  <a:schemeClr val="accent1">
                    <a:lumMod val="75000"/>
                  </a:schemeClr>
                </a:solidFill>
              </a:rPr>
              <a:t>de la certificación sobre la compatibilidad del proyecto con los usos del </a:t>
            </a:r>
            <a:r>
              <a:rPr lang="es-ES" sz="1600" dirty="0" smtClean="0">
                <a:solidFill>
                  <a:schemeClr val="accent1">
                    <a:lumMod val="75000"/>
                  </a:schemeClr>
                </a:solidFill>
              </a:rPr>
              <a:t>suelo.</a:t>
            </a:r>
            <a:r>
              <a:rPr lang="es-ES" sz="1600" dirty="0">
                <a:solidFill>
                  <a:schemeClr val="accent1">
                    <a:lumMod val="75000"/>
                  </a:schemeClr>
                </a:solidFill>
              </a:rPr>
              <a:t> </a:t>
            </a:r>
            <a:endParaRPr lang="es-ES" sz="1600" dirty="0" smtClean="0">
              <a:solidFill>
                <a:schemeClr val="accent1">
                  <a:lumMod val="75000"/>
                </a:schemeClr>
              </a:solidFill>
            </a:endParaRPr>
          </a:p>
          <a:p>
            <a:pPr algn="just"/>
            <a:r>
              <a:rPr lang="es-ES" sz="1600" b="1" dirty="0" smtClean="0">
                <a:solidFill>
                  <a:schemeClr val="accent1">
                    <a:lumMod val="75000"/>
                  </a:schemeClr>
                </a:solidFill>
              </a:rPr>
              <a:t>PARÁGRAFO </a:t>
            </a:r>
            <a:r>
              <a:rPr lang="es-ES" sz="1600" b="1" dirty="0">
                <a:solidFill>
                  <a:schemeClr val="accent1">
                    <a:lumMod val="75000"/>
                  </a:schemeClr>
                </a:solidFill>
              </a:rPr>
              <a:t>2o. </a:t>
            </a:r>
            <a:r>
              <a:rPr lang="es-ES" sz="1600" dirty="0">
                <a:solidFill>
                  <a:schemeClr val="accent1">
                    <a:lumMod val="75000"/>
                  </a:schemeClr>
                </a:solidFill>
              </a:rPr>
              <a:t>El gestor deberá remitir dentro de los </a:t>
            </a:r>
            <a:r>
              <a:rPr lang="es-ES" sz="1600" b="1" dirty="0">
                <a:solidFill>
                  <a:schemeClr val="accent1">
                    <a:lumMod val="75000"/>
                  </a:schemeClr>
                </a:solidFill>
              </a:rPr>
              <a:t>15 </a:t>
            </a:r>
            <a:r>
              <a:rPr lang="es-ES" sz="1600" b="1" dirty="0" smtClean="0">
                <a:solidFill>
                  <a:schemeClr val="accent1">
                    <a:lumMod val="75000"/>
                  </a:schemeClr>
                </a:solidFill>
              </a:rPr>
              <a:t>días </a:t>
            </a:r>
            <a:r>
              <a:rPr lang="es-ES" sz="1600" dirty="0">
                <a:solidFill>
                  <a:schemeClr val="accent1">
                    <a:lumMod val="75000"/>
                  </a:schemeClr>
                </a:solidFill>
              </a:rPr>
              <a:t>posteriores a la finalización de cada trimestre del año, la información prevista en el Anexo III de la presente resolución con la cantidad de RCD dispuestos en el trimestre inmediatamente anterior.</a:t>
            </a:r>
          </a:p>
          <a:p>
            <a:pPr algn="just"/>
            <a:r>
              <a:rPr lang="es-ES" sz="1600" b="1" dirty="0"/>
              <a:t>PARÁGRAFO 3o. </a:t>
            </a:r>
            <a:r>
              <a:rPr lang="es-ES" sz="1600" dirty="0"/>
              <a:t>Sin perjuicio de lo anterior en cumplimiento del artículo </a:t>
            </a:r>
            <a:r>
              <a:rPr lang="es-ES" sz="1600" dirty="0">
                <a:hlinkClick r:id="rId8" tooltip="Ley 1523 de 2012 - Por la cual se adopta la política nacional de gestión del riesgo de desastres y se establece el Sistema Nacional de Gestión del ..., 42"/>
              </a:rPr>
              <a:t>42</a:t>
            </a:r>
            <a:r>
              <a:rPr lang="es-ES" sz="1600" dirty="0"/>
              <a:t> de la Ley 1523 de 2012 o aquella que la modifique o sustituya, el gestor deberá diseñar e implementar medidas de reducción del riesgo y planes de emergencia y </a:t>
            </a:r>
            <a:r>
              <a:rPr lang="es-ES" sz="1600" dirty="0" smtClean="0"/>
              <a:t>contingencia.</a:t>
            </a:r>
            <a:endParaRPr lang="es-ES" sz="1600" dirty="0"/>
          </a:p>
          <a:p>
            <a:endParaRPr lang="es-ES" sz="1000" dirty="0">
              <a:latin typeface="+mj-lt"/>
            </a:endParaRPr>
          </a:p>
          <a:p>
            <a:endParaRPr lang="es-CO" sz="1000" dirty="0"/>
          </a:p>
        </p:txBody>
      </p:sp>
    </p:spTree>
    <p:extLst>
      <p:ext uri="{BB962C8B-B14F-4D97-AF65-F5344CB8AC3E}">
        <p14:creationId xmlns:p14="http://schemas.microsoft.com/office/powerpoint/2010/main" val="2644488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057"/>
            <a:ext cx="9877425" cy="1524000"/>
          </a:xfrm>
          <a:prstGeom prst="rect">
            <a:avLst/>
          </a:prstGeom>
        </p:spPr>
      </p:pic>
      <p:sp>
        <p:nvSpPr>
          <p:cNvPr id="4" name="Título 1"/>
          <p:cNvSpPr txBox="1">
            <a:spLocks/>
          </p:cNvSpPr>
          <p:nvPr/>
        </p:nvSpPr>
        <p:spPr>
          <a:xfrm>
            <a:off x="119970" y="276124"/>
            <a:ext cx="9923916" cy="8556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3000" b="1" dirty="0" smtClean="0">
                <a:solidFill>
                  <a:schemeClr val="bg1"/>
                </a:solidFill>
                <a:latin typeface="Tempus Sans ITC" panose="04020404030D07020202" pitchFamily="82" charset="0"/>
                <a:ea typeface="+mn-ea"/>
                <a:cs typeface="+mn-cs"/>
              </a:rPr>
              <a:t>Articulo </a:t>
            </a:r>
            <a:r>
              <a:rPr lang="es-CO" sz="3000" b="1" dirty="0">
                <a:solidFill>
                  <a:schemeClr val="bg1"/>
                </a:solidFill>
                <a:latin typeface="Tempus Sans ITC" panose="04020404030D07020202" pitchFamily="82" charset="0"/>
                <a:ea typeface="+mn-ea"/>
                <a:cs typeface="+mn-cs"/>
              </a:rPr>
              <a:t>4. Programa de manejo ambiental de </a:t>
            </a:r>
            <a:r>
              <a:rPr lang="es-CO" sz="3000" b="1" dirty="0" smtClean="0">
                <a:solidFill>
                  <a:schemeClr val="bg1"/>
                </a:solidFill>
                <a:latin typeface="Tempus Sans ITC" panose="04020404030D07020202" pitchFamily="82" charset="0"/>
                <a:ea typeface="+mn-ea"/>
                <a:cs typeface="+mn-cs"/>
              </a:rPr>
              <a:t>RCD (art 13)</a:t>
            </a:r>
            <a:endParaRPr lang="es-CO" sz="3000" b="1" dirty="0">
              <a:solidFill>
                <a:schemeClr val="bg1"/>
              </a:solidFill>
              <a:latin typeface="Tempus Sans ITC" panose="04020404030D07020202" pitchFamily="82" charset="0"/>
              <a:ea typeface="+mn-ea"/>
              <a:cs typeface="+mn-cs"/>
            </a:endParaRPr>
          </a:p>
        </p:txBody>
      </p:sp>
      <p:sp>
        <p:nvSpPr>
          <p:cNvPr id="5" name="CuadroTexto 4"/>
          <p:cNvSpPr txBox="1"/>
          <p:nvPr/>
        </p:nvSpPr>
        <p:spPr>
          <a:xfrm>
            <a:off x="1045029" y="1582056"/>
            <a:ext cx="9782629" cy="2585323"/>
          </a:xfrm>
          <a:prstGeom prst="rect">
            <a:avLst/>
          </a:prstGeom>
          <a:noFill/>
        </p:spPr>
        <p:txBody>
          <a:bodyPr wrap="square" rtlCol="0">
            <a:spAutoFit/>
          </a:bodyPr>
          <a:lstStyle/>
          <a:p>
            <a:r>
              <a:rPr lang="es-ES" b="1" dirty="0">
                <a:latin typeface="+mj-lt"/>
              </a:rPr>
              <a:t>El gran generador deberá formular, implementar y mantener actualizado el Programa de Manejo Ambiental de RCD</a:t>
            </a:r>
            <a:r>
              <a:rPr lang="es-ES" dirty="0">
                <a:latin typeface="+mj-lt"/>
              </a:rPr>
              <a:t>. Dicho programa deberá ser presentado a la autoridad ambiental competente con una antelación de 30 días calendario previos al inicio de las obras para su respectivo seguimiento y control</a:t>
            </a:r>
            <a:r>
              <a:rPr lang="es-ES" b="1" dirty="0" smtClean="0">
                <a:latin typeface="+mj-lt"/>
              </a:rPr>
              <a:t>.</a:t>
            </a:r>
          </a:p>
          <a:p>
            <a:endParaRPr lang="es-ES" dirty="0">
              <a:latin typeface="+mj-lt"/>
            </a:endParaRPr>
          </a:p>
          <a:p>
            <a:pPr algn="just"/>
            <a:r>
              <a:rPr lang="es-ES" dirty="0">
                <a:solidFill>
                  <a:schemeClr val="accent1">
                    <a:lumMod val="75000"/>
                  </a:schemeClr>
                </a:solidFill>
                <a:latin typeface="+mj-lt"/>
              </a:rPr>
              <a:t>Así mismo, el reporte de su implementación con sus respectivos soportes deberá ser remitido a la autoridad ambiental competente dentro de </a:t>
            </a:r>
            <a:r>
              <a:rPr lang="es-ES" b="1" dirty="0">
                <a:solidFill>
                  <a:schemeClr val="accent1">
                    <a:lumMod val="75000"/>
                  </a:schemeClr>
                </a:solidFill>
                <a:latin typeface="+mj-lt"/>
              </a:rPr>
              <a:t>los 15 días calendario</a:t>
            </a:r>
            <a:r>
              <a:rPr lang="es-ES" dirty="0">
                <a:solidFill>
                  <a:schemeClr val="accent1">
                    <a:lumMod val="75000"/>
                  </a:schemeClr>
                </a:solidFill>
                <a:latin typeface="+mj-lt"/>
              </a:rPr>
              <a:t>, contados a partir del final de cada trimestre del año durante la ejecución de la obra, </a:t>
            </a:r>
            <a:r>
              <a:rPr lang="es-ES" b="1" dirty="0">
                <a:solidFill>
                  <a:schemeClr val="accent1">
                    <a:lumMod val="75000"/>
                  </a:schemeClr>
                </a:solidFill>
                <a:latin typeface="+mj-lt"/>
              </a:rPr>
              <a:t>así como un reporte de cierre dentro de los 45 días calendario siguientes a la terminación de la </a:t>
            </a:r>
            <a:r>
              <a:rPr lang="es-ES" b="1" dirty="0" smtClean="0">
                <a:solidFill>
                  <a:schemeClr val="accent1">
                    <a:lumMod val="75000"/>
                  </a:schemeClr>
                </a:solidFill>
                <a:latin typeface="+mj-lt"/>
              </a:rPr>
              <a:t>obra.</a:t>
            </a:r>
            <a:endParaRPr lang="es-ES" b="1" dirty="0">
              <a:solidFill>
                <a:schemeClr val="accent1">
                  <a:lumMod val="75000"/>
                </a:schemeClr>
              </a:solidFill>
              <a:latin typeface="+mj-lt"/>
            </a:endParaRPr>
          </a:p>
          <a:p>
            <a:endParaRPr lang="es-CO" dirty="0"/>
          </a:p>
        </p:txBody>
      </p:sp>
      <p:pic>
        <p:nvPicPr>
          <p:cNvPr id="4098" name="Picture 2" descr="Residuos de construcción y demolición (RCD), una perspectiva de  aprovechamiento para la ciudad de barranquilla desde su modelo de gestió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6089" y="4167379"/>
            <a:ext cx="3933825" cy="23812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4100" name="Picture 4" descr="Residuo de construcción y demolición | Rcd in sit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1233" y="3819035"/>
            <a:ext cx="3810000" cy="2760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42404146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3" y="0"/>
            <a:ext cx="9877425" cy="1524000"/>
          </a:xfrm>
          <a:prstGeom prst="rect">
            <a:avLst/>
          </a:prstGeom>
        </p:spPr>
      </p:pic>
      <p:sp>
        <p:nvSpPr>
          <p:cNvPr id="8" name="1 Título"/>
          <p:cNvSpPr>
            <a:spLocks/>
          </p:cNvSpPr>
          <p:nvPr/>
        </p:nvSpPr>
        <p:spPr bwMode="auto">
          <a:xfrm>
            <a:off x="828726" y="410211"/>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CO" altLang="es-CO" sz="3000" b="1" dirty="0" smtClean="0">
                <a:solidFill>
                  <a:schemeClr val="bg1"/>
                </a:solidFill>
                <a:latin typeface="Tempus Sans ITC" panose="04020404030D07020202" pitchFamily="82" charset="0"/>
              </a:rPr>
              <a:t>Articulo 5. </a:t>
            </a:r>
            <a:r>
              <a:rPr lang="es-ES" altLang="es-CO" sz="3000" b="1" dirty="0" smtClean="0">
                <a:solidFill>
                  <a:schemeClr val="bg1"/>
                </a:solidFill>
                <a:latin typeface="Tempus Sans ITC" panose="04020404030D07020202" pitchFamily="82" charset="0"/>
              </a:rPr>
              <a:t>Obligaciones de los generadores de </a:t>
            </a:r>
            <a:r>
              <a:rPr lang="es-ES" altLang="es-CO" sz="3000" b="1" dirty="0" smtClean="0">
                <a:solidFill>
                  <a:schemeClr val="bg1"/>
                </a:solidFill>
                <a:latin typeface="Tempus Sans ITC" panose="04020404030D07020202" pitchFamily="82" charset="0"/>
              </a:rPr>
              <a:t>RCD (art 15):</a:t>
            </a:r>
            <a:endParaRPr lang="es-CO" altLang="es-CO" sz="3000" b="1" dirty="0">
              <a:solidFill>
                <a:schemeClr val="bg1"/>
              </a:solidFill>
              <a:latin typeface="Tempus Sans ITC" panose="04020404030D07020202" pitchFamily="82" charset="0"/>
            </a:endParaRPr>
          </a:p>
        </p:txBody>
      </p:sp>
      <p:sp>
        <p:nvSpPr>
          <p:cNvPr id="9" name="1 Rectángulo"/>
          <p:cNvSpPr/>
          <p:nvPr/>
        </p:nvSpPr>
        <p:spPr>
          <a:xfrm>
            <a:off x="602783" y="2418764"/>
            <a:ext cx="10812814" cy="480131"/>
          </a:xfrm>
          <a:prstGeom prst="rect">
            <a:avLst/>
          </a:prstGeom>
        </p:spPr>
        <p:txBody>
          <a:bodyPr wrap="square">
            <a:spAutoFit/>
          </a:bodyPr>
          <a:lstStyle/>
          <a:p>
            <a:pPr>
              <a:lnSpc>
                <a:spcPct val="90000"/>
              </a:lnSpc>
              <a:spcBef>
                <a:spcPct val="20000"/>
              </a:spcBef>
            </a:pPr>
            <a:endParaRPr lang="es-ES" sz="2800" dirty="0" smtClean="0">
              <a:latin typeface="+mj-lt"/>
            </a:endParaRPr>
          </a:p>
        </p:txBody>
      </p:sp>
      <p:sp>
        <p:nvSpPr>
          <p:cNvPr id="2" name="CuadroTexto 1"/>
          <p:cNvSpPr txBox="1"/>
          <p:nvPr/>
        </p:nvSpPr>
        <p:spPr>
          <a:xfrm>
            <a:off x="828727" y="1640114"/>
            <a:ext cx="7720188" cy="4308872"/>
          </a:xfrm>
          <a:prstGeom prst="rect">
            <a:avLst/>
          </a:prstGeom>
          <a:noFill/>
        </p:spPr>
        <p:txBody>
          <a:bodyPr wrap="square" rtlCol="0">
            <a:spAutoFit/>
          </a:bodyPr>
          <a:lstStyle/>
          <a:p>
            <a:pPr algn="just"/>
            <a:r>
              <a:rPr lang="es-ES" sz="1600" b="1" dirty="0">
                <a:latin typeface="+mj-lt"/>
              </a:rPr>
              <a:t>Son obligaciones de los generadores de RCD las siguientes:</a:t>
            </a:r>
          </a:p>
          <a:p>
            <a:pPr algn="just"/>
            <a:r>
              <a:rPr lang="es-ES" sz="1600" b="1" dirty="0">
                <a:latin typeface="+mj-lt"/>
              </a:rPr>
              <a:t>1. Para grandes generadores:</a:t>
            </a:r>
          </a:p>
          <a:p>
            <a:pPr algn="just"/>
            <a:r>
              <a:rPr lang="es-ES" sz="1600" b="1" dirty="0">
                <a:latin typeface="+mj-lt"/>
              </a:rPr>
              <a:t>a. </a:t>
            </a:r>
            <a:r>
              <a:rPr lang="es-ES" sz="1600" dirty="0">
                <a:latin typeface="+mj-lt"/>
              </a:rPr>
              <a:t>Formular, implementar y mantener actualizado el Programa de Manejo Ambiental de RCD.</a:t>
            </a:r>
          </a:p>
          <a:p>
            <a:pPr algn="just"/>
            <a:r>
              <a:rPr lang="es-ES" sz="1600" b="1" dirty="0">
                <a:latin typeface="+mj-lt"/>
              </a:rPr>
              <a:t>b. </a:t>
            </a:r>
            <a:r>
              <a:rPr lang="es-ES" sz="1600" dirty="0">
                <a:latin typeface="+mj-lt"/>
              </a:rPr>
              <a:t>Cumplir con la meta de aprovechamiento para grandes generadores establecida en el artículo 19 de la presente resolución.</a:t>
            </a:r>
          </a:p>
          <a:p>
            <a:pPr algn="just"/>
            <a:r>
              <a:rPr lang="es-ES" sz="1600" dirty="0">
                <a:solidFill>
                  <a:schemeClr val="accent1">
                    <a:lumMod val="75000"/>
                  </a:schemeClr>
                </a:solidFill>
                <a:latin typeface="+mj-lt"/>
              </a:rPr>
              <a:t>c. Reportar a la autoridad ambiental competente el cumplimiento de la presente resolución al final de cada trimestre del año durante la ejecución de la obra, entregando, como mínimo, la información requerida en los Anexos I, II, V, VI y VII, que hacen parte integral de la presente resolución.</a:t>
            </a:r>
          </a:p>
          <a:p>
            <a:pPr algn="just"/>
            <a:r>
              <a:rPr lang="es-ES" sz="1600" dirty="0">
                <a:solidFill>
                  <a:schemeClr val="accent1">
                    <a:lumMod val="75000"/>
                  </a:schemeClr>
                </a:solidFill>
                <a:latin typeface="+mj-lt"/>
              </a:rPr>
              <a:t>d. Los grandes generadores cuyas actividades estén sujetas a licenciamiento ambiental deben realizar los reportes a través del Informe de Cumplimiento Ambiental, con la periodicidad que haya definido la autoridad ambiental para este instrumento.</a:t>
            </a:r>
          </a:p>
          <a:p>
            <a:pPr algn="just"/>
            <a:r>
              <a:rPr lang="es-ES" sz="1600" b="1" dirty="0">
                <a:latin typeface="+mj-lt"/>
              </a:rPr>
              <a:t>2. Para pequeños generadores:</a:t>
            </a:r>
          </a:p>
          <a:p>
            <a:pPr algn="just"/>
            <a:r>
              <a:rPr lang="es-ES" sz="1600" dirty="0">
                <a:latin typeface="+mj-lt"/>
              </a:rPr>
              <a:t>Entregar los RCD únicamente a gestores de RCD para que realicen las actividades de recolección</a:t>
            </a:r>
            <a:r>
              <a:rPr lang="es-ES" sz="1600" b="1" dirty="0">
                <a:solidFill>
                  <a:schemeClr val="accent1">
                    <a:lumMod val="75000"/>
                  </a:schemeClr>
                </a:solidFill>
                <a:latin typeface="+mj-lt"/>
              </a:rPr>
              <a:t>, </a:t>
            </a:r>
            <a:r>
              <a:rPr lang="es-ES" sz="1600" dirty="0">
                <a:solidFill>
                  <a:schemeClr val="accent1">
                    <a:lumMod val="75000"/>
                  </a:schemeClr>
                </a:solidFill>
                <a:latin typeface="+mj-lt"/>
              </a:rPr>
              <a:t>transporte, almacenamiento, aprovechamiento y/o disposición final </a:t>
            </a:r>
            <a:r>
              <a:rPr lang="es-ES" sz="1600" dirty="0">
                <a:latin typeface="+mj-lt"/>
              </a:rPr>
              <a:t>en los puntos limpios, sitios de aprovechamiento y/o disposición final, según sea el </a:t>
            </a:r>
            <a:r>
              <a:rPr lang="es-ES" sz="1600" dirty="0" smtClean="0">
                <a:latin typeface="+mj-lt"/>
              </a:rPr>
              <a:t>caso.</a:t>
            </a:r>
            <a:endParaRPr lang="es-ES" sz="1600" dirty="0">
              <a:latin typeface="+mj-lt"/>
            </a:endParaRPr>
          </a:p>
          <a:p>
            <a:endParaRPr lang="es-CO" dirty="0"/>
          </a:p>
        </p:txBody>
      </p:sp>
      <p:pic>
        <p:nvPicPr>
          <p:cNvPr id="5122" name="Picture 2" descr="RCD: del reciclaje en productos de menor calidad al reciclaje de circuito  cerrado y circuito abierto - Obras públic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240" y="1396684"/>
            <a:ext cx="3518877" cy="217383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4" name="Picture 4" descr="Planta de reciclaje de RCD – Reciclajes Cant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9242" y="3677545"/>
            <a:ext cx="3571875" cy="218122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8894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3" y="0"/>
            <a:ext cx="9877425" cy="1524000"/>
          </a:xfrm>
          <a:prstGeom prst="rect">
            <a:avLst/>
          </a:prstGeom>
        </p:spPr>
      </p:pic>
      <p:sp>
        <p:nvSpPr>
          <p:cNvPr id="8" name="1 Título"/>
          <p:cNvSpPr>
            <a:spLocks/>
          </p:cNvSpPr>
          <p:nvPr/>
        </p:nvSpPr>
        <p:spPr bwMode="auto">
          <a:xfrm>
            <a:off x="828726" y="410211"/>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CO" altLang="es-CO" sz="3000" b="1" dirty="0" smtClean="0">
                <a:solidFill>
                  <a:schemeClr val="bg1"/>
                </a:solidFill>
                <a:latin typeface="Tempus Sans ITC" panose="04020404030D07020202" pitchFamily="82" charset="0"/>
              </a:rPr>
              <a:t>Articulo 6. Obligaciones de los gestores de  </a:t>
            </a:r>
            <a:r>
              <a:rPr lang="es-CO" altLang="es-CO" sz="3000" b="1" dirty="0" smtClean="0">
                <a:solidFill>
                  <a:schemeClr val="bg1"/>
                </a:solidFill>
                <a:latin typeface="Tempus Sans ITC" panose="04020404030D07020202" pitchFamily="82" charset="0"/>
              </a:rPr>
              <a:t>RCD (art 16):</a:t>
            </a:r>
            <a:endParaRPr lang="es-CO" altLang="es-CO" sz="3000" b="1" dirty="0">
              <a:solidFill>
                <a:schemeClr val="bg1"/>
              </a:solidFill>
              <a:latin typeface="Tempus Sans ITC" panose="04020404030D07020202" pitchFamily="82" charset="0"/>
            </a:endParaRPr>
          </a:p>
        </p:txBody>
      </p:sp>
      <p:sp>
        <p:nvSpPr>
          <p:cNvPr id="9" name="1 Rectángulo"/>
          <p:cNvSpPr/>
          <p:nvPr/>
        </p:nvSpPr>
        <p:spPr>
          <a:xfrm>
            <a:off x="640041" y="1639606"/>
            <a:ext cx="10812814" cy="4524315"/>
          </a:xfrm>
          <a:prstGeom prst="rect">
            <a:avLst/>
          </a:prstGeom>
        </p:spPr>
        <p:txBody>
          <a:bodyPr wrap="square">
            <a:spAutoFit/>
          </a:bodyPr>
          <a:lstStyle/>
          <a:p>
            <a:pPr algn="just"/>
            <a:r>
              <a:rPr lang="es-ES" sz="1600" b="1" dirty="0">
                <a:latin typeface="+mj-lt"/>
              </a:rPr>
              <a:t>Son obligaciones de los gestores de RCD de puntos limpios, plantas de aprovechamiento y sitios de disposición final</a:t>
            </a:r>
            <a:r>
              <a:rPr lang="es-ES" sz="1600" dirty="0">
                <a:latin typeface="+mj-lt"/>
              </a:rPr>
              <a:t>, las siguientes:</a:t>
            </a:r>
          </a:p>
          <a:p>
            <a:pPr algn="just"/>
            <a:endParaRPr lang="es-ES" sz="1600" dirty="0">
              <a:latin typeface="+mj-lt"/>
            </a:endParaRPr>
          </a:p>
          <a:p>
            <a:pPr algn="just"/>
            <a:r>
              <a:rPr lang="es-ES" sz="1600" b="1" dirty="0">
                <a:latin typeface="+mj-lt"/>
              </a:rPr>
              <a:t>1. </a:t>
            </a:r>
            <a:r>
              <a:rPr lang="es-ES" sz="1600" dirty="0">
                <a:latin typeface="+mj-lt"/>
              </a:rPr>
              <a:t>Inscribirse ante la autoridad ambiental regional o urbana con competencia en el área donde desarrolla sus actividades.</a:t>
            </a:r>
          </a:p>
          <a:p>
            <a:pPr algn="just"/>
            <a:r>
              <a:rPr lang="es-ES" sz="1600" b="1" dirty="0" smtClean="0">
                <a:latin typeface="+mj-lt"/>
              </a:rPr>
              <a:t>2</a:t>
            </a:r>
            <a:r>
              <a:rPr lang="es-ES" sz="1600" b="1" dirty="0">
                <a:latin typeface="+mj-lt"/>
              </a:rPr>
              <a:t>. </a:t>
            </a:r>
            <a:r>
              <a:rPr lang="es-ES" sz="1600" dirty="0">
                <a:latin typeface="+mj-lt"/>
              </a:rPr>
              <a:t>Contar con equipos requeridos, de acuerdo con las actividades de manejo de los RCD que oferten.</a:t>
            </a:r>
          </a:p>
          <a:p>
            <a:pPr algn="just"/>
            <a:r>
              <a:rPr lang="es-ES" sz="1600" b="1" dirty="0" smtClean="0">
                <a:solidFill>
                  <a:schemeClr val="accent1">
                    <a:lumMod val="75000"/>
                  </a:schemeClr>
                </a:solidFill>
                <a:latin typeface="+mj-lt"/>
              </a:rPr>
              <a:t>3</a:t>
            </a:r>
            <a:r>
              <a:rPr lang="es-ES" sz="1600" b="1" dirty="0">
                <a:solidFill>
                  <a:schemeClr val="accent1">
                    <a:lumMod val="75000"/>
                  </a:schemeClr>
                </a:solidFill>
                <a:latin typeface="+mj-lt"/>
              </a:rPr>
              <a:t>. </a:t>
            </a:r>
            <a:r>
              <a:rPr lang="es-ES" sz="1600" dirty="0">
                <a:solidFill>
                  <a:schemeClr val="accent1">
                    <a:lumMod val="75000"/>
                  </a:schemeClr>
                </a:solidFill>
                <a:latin typeface="+mj-lt"/>
              </a:rPr>
              <a:t>Expedir constancia al generador de la cantidad exacta de residuos gestionados en un tiempo máximo de 15 días calendario posteriores a la recepción del RCD para su gestión, conforme a la información requerida en el formato del Anexo II, que forma parte integral de la presente resolución.</a:t>
            </a:r>
          </a:p>
          <a:p>
            <a:pPr algn="just"/>
            <a:r>
              <a:rPr lang="es-ES" sz="1600" b="1" dirty="0" smtClean="0">
                <a:solidFill>
                  <a:schemeClr val="accent1">
                    <a:lumMod val="75000"/>
                  </a:schemeClr>
                </a:solidFill>
                <a:latin typeface="+mj-lt"/>
              </a:rPr>
              <a:t>4</a:t>
            </a:r>
            <a:r>
              <a:rPr lang="es-ES" sz="1600" b="1" dirty="0">
                <a:solidFill>
                  <a:schemeClr val="accent1">
                    <a:lumMod val="75000"/>
                  </a:schemeClr>
                </a:solidFill>
                <a:latin typeface="+mj-lt"/>
              </a:rPr>
              <a:t>. </a:t>
            </a:r>
            <a:r>
              <a:rPr lang="es-ES" sz="1600" dirty="0">
                <a:solidFill>
                  <a:schemeClr val="accent1">
                    <a:lumMod val="75000"/>
                  </a:schemeClr>
                </a:solidFill>
                <a:latin typeface="+mj-lt"/>
              </a:rPr>
              <a:t>Presentar a la autoridad ambiental competente regional o urbana dentro de los 15 días calendario posteriores a la finalización de cada trimestre del año, el reporte del periodo inmediatamente anterior indicando la cantidad y el destino final de los residuos gestionados, de acuerdo con el formato del Anexo III, que forma parte integral de la presente resolución.</a:t>
            </a:r>
          </a:p>
          <a:p>
            <a:pPr algn="just"/>
            <a:r>
              <a:rPr lang="es-ES" sz="1600" b="1" dirty="0" smtClean="0">
                <a:latin typeface="+mj-lt"/>
              </a:rPr>
              <a:t>5</a:t>
            </a:r>
            <a:r>
              <a:rPr lang="es-ES" sz="1600" b="1" dirty="0">
                <a:latin typeface="+mj-lt"/>
              </a:rPr>
              <a:t>. </a:t>
            </a:r>
            <a:r>
              <a:rPr lang="es-ES" sz="1600" dirty="0">
                <a:latin typeface="+mj-lt"/>
              </a:rPr>
              <a:t>Los gestores que operen puntos limpios o plantas de aprovechamiento deberán formular e implementar el documento contentivo de las medidas mínimas de manejo ambiental de que trata el artículo 10 de la presente resolución.</a:t>
            </a:r>
          </a:p>
          <a:p>
            <a:pPr algn="just"/>
            <a:r>
              <a:rPr lang="es-ES" sz="1600" b="1" dirty="0" smtClean="0">
                <a:latin typeface="+mj-lt"/>
              </a:rPr>
              <a:t>6</a:t>
            </a:r>
            <a:r>
              <a:rPr lang="es-ES" sz="1600" b="1" dirty="0">
                <a:latin typeface="+mj-lt"/>
              </a:rPr>
              <a:t>. </a:t>
            </a:r>
            <a:r>
              <a:rPr lang="es-ES" sz="1600" dirty="0">
                <a:latin typeface="+mj-lt"/>
              </a:rPr>
              <a:t>Los gestores responsables de la disposición final de RCD deberán formular e implementar el documento contentivo de las medidas mínimas de manejo ambiental de que trata el artículo 12 de la presente resolución.</a:t>
            </a:r>
          </a:p>
          <a:p>
            <a:pPr algn="just"/>
            <a:endParaRPr lang="es-ES" sz="1600" dirty="0">
              <a:latin typeface="+mj-lt"/>
            </a:endParaRPr>
          </a:p>
          <a:p>
            <a:pPr algn="just"/>
            <a:r>
              <a:rPr lang="es-ES" sz="1600" b="1" dirty="0">
                <a:solidFill>
                  <a:schemeClr val="accent1">
                    <a:lumMod val="75000"/>
                  </a:schemeClr>
                </a:solidFill>
                <a:latin typeface="+mj-lt"/>
              </a:rPr>
              <a:t>PARÁGRAFO. </a:t>
            </a:r>
            <a:r>
              <a:rPr lang="es-ES" sz="1600" dirty="0">
                <a:solidFill>
                  <a:schemeClr val="accent1">
                    <a:lumMod val="75000"/>
                  </a:schemeClr>
                </a:solidFill>
                <a:latin typeface="+mj-lt"/>
              </a:rPr>
              <a:t>Los proyectos sujetos a licenciamiento ambiental que operen sitios de disposición final autorizados deberán remitir la información del Anexo III como parte integral de los Informes de Cumplimiento Ambiental, de acuerdo con la periodicidad definida por la autoridad ambiental para su presentación.</a:t>
            </a:r>
            <a:endParaRPr lang="es-CO" sz="1600" dirty="0">
              <a:solidFill>
                <a:schemeClr val="accent1">
                  <a:lumMod val="75000"/>
                </a:schemeClr>
              </a:solidFill>
              <a:latin typeface="+mj-lt"/>
            </a:endParaRPr>
          </a:p>
        </p:txBody>
      </p:sp>
    </p:spTree>
    <p:extLst>
      <p:ext uri="{BB962C8B-B14F-4D97-AF65-F5344CB8AC3E}">
        <p14:creationId xmlns:p14="http://schemas.microsoft.com/office/powerpoint/2010/main" val="7995973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n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144"/>
            <a:ext cx="9635319" cy="1084440"/>
          </a:xfrm>
          <a:prstGeom prst="rect">
            <a:avLst/>
          </a:prstGeom>
        </p:spPr>
      </p:pic>
      <p:sp>
        <p:nvSpPr>
          <p:cNvPr id="60" name="1 Título"/>
          <p:cNvSpPr>
            <a:spLocks/>
          </p:cNvSpPr>
          <p:nvPr/>
        </p:nvSpPr>
        <p:spPr bwMode="auto">
          <a:xfrm>
            <a:off x="41108" y="214945"/>
            <a:ext cx="9594211"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CO" altLang="es-CO" sz="3000" b="1" dirty="0" smtClean="0">
                <a:solidFill>
                  <a:schemeClr val="bg1"/>
                </a:solidFill>
                <a:latin typeface="Tempus Sans ITC" panose="04020404030D07020202" pitchFamily="82" charset="0"/>
              </a:rPr>
              <a:t>Articulo 7. </a:t>
            </a:r>
            <a:r>
              <a:rPr lang="es-ES" altLang="es-CO" sz="3000" b="1" dirty="0">
                <a:solidFill>
                  <a:schemeClr val="bg1"/>
                </a:solidFill>
                <a:latin typeface="Tempus Sans ITC" panose="04020404030D07020202" pitchFamily="82" charset="0"/>
              </a:rPr>
              <a:t>Obligaciones de los departamentos, municipios y </a:t>
            </a:r>
            <a:r>
              <a:rPr lang="es-ES" altLang="es-CO" sz="3000" b="1" dirty="0" smtClean="0">
                <a:solidFill>
                  <a:schemeClr val="bg1"/>
                </a:solidFill>
                <a:latin typeface="Tempus Sans ITC" panose="04020404030D07020202" pitchFamily="82" charset="0"/>
              </a:rPr>
              <a:t>distritos (art 17).</a:t>
            </a:r>
            <a:endParaRPr lang="es-CO" altLang="es-CO" sz="3000" b="1" dirty="0">
              <a:solidFill>
                <a:schemeClr val="bg1"/>
              </a:solidFill>
              <a:latin typeface="Tempus Sans ITC" panose="04020404030D07020202" pitchFamily="82" charset="0"/>
            </a:endParaRPr>
          </a:p>
        </p:txBody>
      </p:sp>
      <p:sp>
        <p:nvSpPr>
          <p:cNvPr id="3" name="CuadroTexto 2"/>
          <p:cNvSpPr txBox="1"/>
          <p:nvPr/>
        </p:nvSpPr>
        <p:spPr>
          <a:xfrm>
            <a:off x="3643086" y="1415499"/>
            <a:ext cx="7910285" cy="5078313"/>
          </a:xfrm>
          <a:prstGeom prst="rect">
            <a:avLst/>
          </a:prstGeom>
          <a:noFill/>
        </p:spPr>
        <p:txBody>
          <a:bodyPr wrap="square" rtlCol="0">
            <a:spAutoFit/>
          </a:bodyPr>
          <a:lstStyle/>
          <a:p>
            <a:pPr algn="just"/>
            <a:r>
              <a:rPr lang="es-ES" sz="1600" b="1" dirty="0">
                <a:latin typeface="+mj-lt"/>
              </a:rPr>
              <a:t>Son obligaciones de los departamentos, municipios y distritos las siguientes</a:t>
            </a:r>
            <a:r>
              <a:rPr lang="es-ES" sz="1600" b="1" dirty="0" smtClean="0">
                <a:latin typeface="+mj-lt"/>
              </a:rPr>
              <a:t>:</a:t>
            </a:r>
          </a:p>
          <a:p>
            <a:pPr algn="just"/>
            <a:endParaRPr lang="es-ES" sz="1600" b="1" dirty="0">
              <a:latin typeface="+mj-lt"/>
            </a:endParaRPr>
          </a:p>
          <a:p>
            <a:pPr algn="just"/>
            <a:r>
              <a:rPr lang="es-ES" sz="1600" b="1" dirty="0">
                <a:latin typeface="+mj-lt"/>
              </a:rPr>
              <a:t>1. </a:t>
            </a:r>
            <a:r>
              <a:rPr lang="es-ES" sz="1600" dirty="0">
                <a:latin typeface="+mj-lt"/>
              </a:rPr>
              <a:t>Ajustar el Programa de Gestión de RCD del Plan de Gestión Integral de Residuos Sólidos (PGIRS) municipal y regional, teniendo en cuenta lo dispuesto en la presente resolución.</a:t>
            </a:r>
          </a:p>
          <a:p>
            <a:pPr algn="just"/>
            <a:r>
              <a:rPr lang="es-ES" sz="1600" b="1" dirty="0">
                <a:latin typeface="+mj-lt"/>
              </a:rPr>
              <a:t>2. </a:t>
            </a:r>
            <a:r>
              <a:rPr lang="es-ES" sz="1600" dirty="0">
                <a:latin typeface="+mj-lt"/>
              </a:rPr>
              <a:t>Promover campañas de educación, cultura y sensibilización sobre la Gestión Integral de RCD. </a:t>
            </a:r>
            <a:r>
              <a:rPr lang="es-ES" sz="1600" dirty="0">
                <a:solidFill>
                  <a:schemeClr val="accent1">
                    <a:lumMod val="75000"/>
                  </a:schemeClr>
                </a:solidFill>
                <a:latin typeface="+mj-lt"/>
              </a:rPr>
              <a:t>Así mismo, podrá generar incentivos para el uso de material reciclado proveniente de RCD en proyectos de infraestructura pública dentro de su jurisdicción.</a:t>
            </a:r>
          </a:p>
          <a:p>
            <a:pPr algn="just"/>
            <a:r>
              <a:rPr lang="es-ES" sz="1600" b="1" dirty="0">
                <a:latin typeface="+mj-lt"/>
              </a:rPr>
              <a:t>3. </a:t>
            </a:r>
            <a:r>
              <a:rPr lang="es-ES" sz="1600" dirty="0">
                <a:latin typeface="+mj-lt"/>
              </a:rPr>
              <a:t>Identificar las áreas donde se permitirá la operación de plantas de aprovechamiento, puntos limpios y sitios de disposición final de RCD </a:t>
            </a:r>
            <a:r>
              <a:rPr lang="es-ES" sz="1600" dirty="0">
                <a:solidFill>
                  <a:schemeClr val="accent1">
                    <a:lumMod val="75000"/>
                  </a:schemeClr>
                </a:solidFill>
                <a:latin typeface="+mj-lt"/>
              </a:rPr>
              <a:t>teniendo en cuenta las normas urbanísticas y lo que establezcan los PGIRS y sus actualizaciones sobre la materia.</a:t>
            </a:r>
          </a:p>
          <a:p>
            <a:pPr algn="just"/>
            <a:r>
              <a:rPr lang="es-ES" sz="1600" dirty="0">
                <a:solidFill>
                  <a:schemeClr val="accent1">
                    <a:lumMod val="75000"/>
                  </a:schemeClr>
                </a:solidFill>
                <a:latin typeface="+mj-lt"/>
              </a:rPr>
              <a:t>4. Ejercer labores de seguimiento y control al manejo de los RCD en su jurisdicción tomando en consideración entre otras disposiciones las contenidas en la Ley </a:t>
            </a:r>
            <a:r>
              <a:rPr lang="es-ES" sz="1600" dirty="0">
                <a:solidFill>
                  <a:schemeClr val="accent1">
                    <a:lumMod val="75000"/>
                  </a:schemeClr>
                </a:solidFill>
                <a:latin typeface="+mj-lt"/>
                <a:hlinkClick r:id="rId3" tooltip="CÓDIGO NACIONAL DE POLICÍA Y CONVIVENCIA - Ley  1801 de 2016 - Por la cual se expide el Código Nacional de Policía y Convivencia - Código Nacional de ..."/>
              </a:rPr>
              <a:t>1801</a:t>
            </a:r>
            <a:r>
              <a:rPr lang="es-ES" sz="1600" dirty="0">
                <a:solidFill>
                  <a:schemeClr val="accent1">
                    <a:lumMod val="75000"/>
                  </a:schemeClr>
                </a:solidFill>
                <a:latin typeface="+mj-lt"/>
              </a:rPr>
              <a:t> de 2016 o la norma que la modifique o sustituya.</a:t>
            </a:r>
          </a:p>
          <a:p>
            <a:pPr algn="just"/>
            <a:r>
              <a:rPr lang="es-ES" sz="1600" dirty="0">
                <a:solidFill>
                  <a:schemeClr val="accent1">
                    <a:lumMod val="75000"/>
                  </a:schemeClr>
                </a:solidFill>
                <a:latin typeface="+mj-lt"/>
              </a:rPr>
              <a:t>5. Presentar a la autoridad ambiental competente regional o urbana dentro de los 15 días calendario posteriores a la finalización de cada trimestre del año el reporte del periodo inmediatamente anterior, indicando la cantidad y el destino final de los residuos que gestione de manera directa para la eliminación de sitios de arrojo clandestinos, de acuerdo con el formato del Anexo III que forma parte integral de la presente </a:t>
            </a:r>
            <a:r>
              <a:rPr lang="es-ES" sz="1600" dirty="0" smtClean="0">
                <a:solidFill>
                  <a:schemeClr val="accent1">
                    <a:lumMod val="75000"/>
                  </a:schemeClr>
                </a:solidFill>
                <a:latin typeface="+mj-lt"/>
              </a:rPr>
              <a:t>resolución.</a:t>
            </a:r>
            <a:endParaRPr lang="es-ES" sz="1600" dirty="0">
              <a:solidFill>
                <a:schemeClr val="accent1">
                  <a:lumMod val="75000"/>
                </a:schemeClr>
              </a:solidFill>
              <a:latin typeface="+mj-lt"/>
            </a:endParaRPr>
          </a:p>
          <a:p>
            <a:r>
              <a:rPr lang="es-ES" dirty="0"/>
              <a:t/>
            </a:r>
            <a:br>
              <a:rPr lang="es-ES" dirty="0"/>
            </a:br>
            <a:endParaRPr lang="es-CO" dirty="0"/>
          </a:p>
        </p:txBody>
      </p:sp>
      <p:pic>
        <p:nvPicPr>
          <p:cNvPr id="6146" name="Picture 2" descr="Qué son los Residuos de la Construcción y Demolición – RC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881" y="1299385"/>
            <a:ext cx="2992378" cy="268128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6148" name="Picture 4" descr="Residuos de Construcción y Demolición (RCD) | Comunidad de Madri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flipV="1">
            <a:off x="405750" y="4557430"/>
            <a:ext cx="2903509" cy="193638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25910841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1895"/>
            <a:ext cx="10568945" cy="1189518"/>
          </a:xfrm>
          <a:prstGeom prst="rect">
            <a:avLst/>
          </a:prstGeom>
        </p:spPr>
      </p:pic>
      <p:sp>
        <p:nvSpPr>
          <p:cNvPr id="3" name="Rectángulo 2"/>
          <p:cNvSpPr/>
          <p:nvPr/>
        </p:nvSpPr>
        <p:spPr>
          <a:xfrm>
            <a:off x="0" y="39591"/>
            <a:ext cx="10754436" cy="1015663"/>
          </a:xfrm>
          <a:prstGeom prst="rect">
            <a:avLst/>
          </a:prstGeom>
        </p:spPr>
        <p:txBody>
          <a:bodyPr wrap="square">
            <a:spAutoFit/>
          </a:bodyPr>
          <a:lstStyle/>
          <a:p>
            <a:r>
              <a:rPr lang="es-ES" altLang="es-CO" sz="3000" b="1" dirty="0" smtClean="0">
                <a:solidFill>
                  <a:schemeClr val="bg1"/>
                </a:solidFill>
                <a:latin typeface="Tempus Sans ITC" panose="04020404030D07020202" pitchFamily="82" charset="0"/>
              </a:rPr>
              <a:t>Articulo 8</a:t>
            </a:r>
            <a:r>
              <a:rPr lang="es-ES" altLang="es-CO" sz="3000" b="1" dirty="0">
                <a:solidFill>
                  <a:schemeClr val="bg1"/>
                </a:solidFill>
                <a:latin typeface="Tempus Sans ITC" panose="04020404030D07020202" pitchFamily="82" charset="0"/>
              </a:rPr>
              <a:t>. Obligaciones de la autoridad ambiental </a:t>
            </a:r>
            <a:r>
              <a:rPr lang="es-ES" altLang="es-CO" sz="3000" b="1" dirty="0" smtClean="0">
                <a:solidFill>
                  <a:schemeClr val="bg1"/>
                </a:solidFill>
                <a:latin typeface="Tempus Sans ITC" panose="04020404030D07020202" pitchFamily="82" charset="0"/>
              </a:rPr>
              <a:t>competente (art 18)</a:t>
            </a:r>
            <a:r>
              <a:rPr lang="es-ES" altLang="es-CO" sz="2000" b="1" dirty="0" smtClean="0">
                <a:solidFill>
                  <a:schemeClr val="bg1"/>
                </a:solidFill>
                <a:latin typeface="Tempus Sans ITC" panose="04020404030D07020202" pitchFamily="82" charset="0"/>
              </a:rPr>
              <a:t>.</a:t>
            </a:r>
            <a:endParaRPr lang="es-ES" altLang="es-CO" sz="2000" b="1" dirty="0">
              <a:solidFill>
                <a:schemeClr val="bg1"/>
              </a:solidFill>
              <a:latin typeface="Tempus Sans ITC" panose="04020404030D07020202" pitchFamily="82" charset="0"/>
            </a:endParaRPr>
          </a:p>
        </p:txBody>
      </p:sp>
      <p:sp>
        <p:nvSpPr>
          <p:cNvPr id="4" name="CuadroTexto 3"/>
          <p:cNvSpPr txBox="1"/>
          <p:nvPr/>
        </p:nvSpPr>
        <p:spPr>
          <a:xfrm>
            <a:off x="430415" y="1229109"/>
            <a:ext cx="7283796" cy="5047536"/>
          </a:xfrm>
          <a:prstGeom prst="rect">
            <a:avLst/>
          </a:prstGeom>
          <a:noFill/>
        </p:spPr>
        <p:txBody>
          <a:bodyPr wrap="square" rtlCol="0">
            <a:spAutoFit/>
          </a:bodyPr>
          <a:lstStyle/>
          <a:p>
            <a:pPr algn="just"/>
            <a:r>
              <a:rPr lang="es-ES" sz="1600" b="1" dirty="0">
                <a:latin typeface="+mj-lt"/>
              </a:rPr>
              <a:t>Son obligaciones de la autoridad ambiental competente</a:t>
            </a:r>
            <a:r>
              <a:rPr lang="es-ES" sz="1600" b="1" dirty="0" smtClean="0">
                <a:latin typeface="+mj-lt"/>
              </a:rPr>
              <a:t>:</a:t>
            </a:r>
          </a:p>
          <a:p>
            <a:pPr algn="just"/>
            <a:endParaRPr lang="es-ES" sz="1600" b="1" dirty="0">
              <a:latin typeface="+mj-lt"/>
            </a:endParaRPr>
          </a:p>
          <a:p>
            <a:pPr algn="just"/>
            <a:r>
              <a:rPr lang="es-ES" sz="1600" b="1" dirty="0">
                <a:latin typeface="+mj-lt"/>
              </a:rPr>
              <a:t>1. </a:t>
            </a:r>
            <a:r>
              <a:rPr lang="es-ES" sz="1600" dirty="0">
                <a:latin typeface="+mj-lt"/>
              </a:rPr>
              <a:t>Implementar el mecanismo para realizar la inscripción de los gestores de RCD, el cual deberá ser público y de fácil acceso a todas las personas, conforme a lo establecido en el formato del Anexo IV que forma parte integral de la presente resolución.</a:t>
            </a:r>
          </a:p>
          <a:p>
            <a:pPr algn="just"/>
            <a:r>
              <a:rPr lang="es-ES" sz="1600" b="1" dirty="0">
                <a:latin typeface="+mj-lt"/>
              </a:rPr>
              <a:t>2. </a:t>
            </a:r>
            <a:r>
              <a:rPr lang="es-ES" sz="1600" dirty="0">
                <a:latin typeface="+mj-lt"/>
              </a:rPr>
              <a:t>Efectuar el seguimiento y control a las actividades realizadas por los generadores y gestores de RCD.</a:t>
            </a:r>
          </a:p>
          <a:p>
            <a:pPr algn="just"/>
            <a:r>
              <a:rPr lang="es-ES" sz="1600" b="1" dirty="0">
                <a:latin typeface="+mj-lt"/>
              </a:rPr>
              <a:t>3. </a:t>
            </a:r>
            <a:r>
              <a:rPr lang="es-ES" sz="1600" dirty="0">
                <a:latin typeface="+mj-lt"/>
              </a:rPr>
              <a:t>Tener a disposición del público a través de su página web un listado de los gestores inscritos en su jurisdicción</a:t>
            </a:r>
            <a:r>
              <a:rPr lang="es-ES" sz="1600" b="1" dirty="0">
                <a:solidFill>
                  <a:schemeClr val="accent1">
                    <a:lumMod val="75000"/>
                  </a:schemeClr>
                </a:solidFill>
                <a:latin typeface="+mj-lt"/>
              </a:rPr>
              <a:t> </a:t>
            </a:r>
            <a:r>
              <a:rPr lang="es-ES" sz="1600" dirty="0">
                <a:solidFill>
                  <a:schemeClr val="accent1">
                    <a:lumMod val="75000"/>
                  </a:schemeClr>
                </a:solidFill>
                <a:latin typeface="+mj-lt"/>
              </a:rPr>
              <a:t>precisando el tipo de gestión y tipo de RCD, y actualizarlo de manera trimestral.</a:t>
            </a:r>
          </a:p>
          <a:p>
            <a:pPr algn="just"/>
            <a:r>
              <a:rPr lang="es-ES" sz="1600" dirty="0">
                <a:solidFill>
                  <a:schemeClr val="accent1">
                    <a:lumMod val="75000"/>
                  </a:schemeClr>
                </a:solidFill>
                <a:latin typeface="+mj-lt"/>
              </a:rPr>
              <a:t>4. Entregar un reporte consolidado al Ministerio de Ambiente y Desarrollo Sostenible de manera anual con las cantidades de RCD gestionadas en su jurisdicción con la información requerida en el Anexo VII, que hace parte integral de la presente resolución.</a:t>
            </a:r>
          </a:p>
          <a:p>
            <a:pPr algn="just"/>
            <a:r>
              <a:rPr lang="es-ES" sz="1600" b="1" dirty="0">
                <a:latin typeface="+mj-lt"/>
              </a:rPr>
              <a:t>PARÁGRAFO. </a:t>
            </a:r>
            <a:r>
              <a:rPr lang="es-ES" sz="1600" dirty="0">
                <a:latin typeface="+mj-lt"/>
              </a:rPr>
              <a:t>Los proyectos, obras o actividades sujetos a licenciamiento ambiental que generen RCD serán objeto de seguimiento y control al cumplimiento de lo dispuesto en la presente resolución en el marco de dicho instrumento y</a:t>
            </a:r>
            <a:r>
              <a:rPr lang="es-ES" sz="1600" b="1" dirty="0">
                <a:solidFill>
                  <a:schemeClr val="accent1">
                    <a:lumMod val="75000"/>
                  </a:schemeClr>
                </a:solidFill>
                <a:latin typeface="+mj-lt"/>
              </a:rPr>
              <a:t> </a:t>
            </a:r>
            <a:r>
              <a:rPr lang="es-ES" sz="1600" dirty="0">
                <a:solidFill>
                  <a:schemeClr val="accent1">
                    <a:lumMod val="75000"/>
                  </a:schemeClr>
                </a:solidFill>
                <a:latin typeface="+mj-lt"/>
              </a:rPr>
              <a:t>el reporte se realizará a través de los Informes de Cumplimiento Ambiental con la periodicidad definida por la autoridad ambiental </a:t>
            </a:r>
            <a:r>
              <a:rPr lang="es-ES" sz="1600" dirty="0" smtClean="0">
                <a:solidFill>
                  <a:schemeClr val="accent1">
                    <a:lumMod val="75000"/>
                  </a:schemeClr>
                </a:solidFill>
                <a:latin typeface="+mj-lt"/>
              </a:rPr>
              <a:t>competente.</a:t>
            </a:r>
            <a:endParaRPr lang="es-ES" sz="1600" dirty="0">
              <a:solidFill>
                <a:schemeClr val="accent1">
                  <a:lumMod val="75000"/>
                </a:schemeClr>
              </a:solidFill>
              <a:latin typeface="+mj-lt"/>
            </a:endParaRPr>
          </a:p>
          <a:p>
            <a:endParaRPr lang="es-CO" dirty="0"/>
          </a:p>
        </p:txBody>
      </p:sp>
      <p:pic>
        <p:nvPicPr>
          <p:cNvPr id="7170" name="Picture 2" descr="SiB Colomb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9171" y="1363287"/>
            <a:ext cx="3753941" cy="3761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884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167582" cy="1524000"/>
          </a:xfrm>
          <a:prstGeom prst="rect">
            <a:avLst/>
          </a:prstGeom>
        </p:spPr>
      </p:pic>
      <p:sp>
        <p:nvSpPr>
          <p:cNvPr id="12" name="1 Título"/>
          <p:cNvSpPr>
            <a:spLocks/>
          </p:cNvSpPr>
          <p:nvPr/>
        </p:nvSpPr>
        <p:spPr bwMode="auto">
          <a:xfrm>
            <a:off x="0" y="192768"/>
            <a:ext cx="1013524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CO" altLang="es-CO" sz="2800" b="1" dirty="0" smtClean="0">
                <a:solidFill>
                  <a:schemeClr val="bg1"/>
                </a:solidFill>
                <a:latin typeface="Tempus Sans ITC" panose="04020404030D07020202" pitchFamily="82" charset="0"/>
              </a:rPr>
              <a:t>Articulo 9. </a:t>
            </a:r>
            <a:r>
              <a:rPr lang="es-ES" altLang="es-CO" sz="2800" b="1" dirty="0">
                <a:solidFill>
                  <a:schemeClr val="bg1"/>
                </a:solidFill>
                <a:latin typeface="Tempus Sans ITC" panose="04020404030D07020202" pitchFamily="82" charset="0"/>
              </a:rPr>
              <a:t>Metas de aprovechamiento de </a:t>
            </a:r>
            <a:r>
              <a:rPr lang="es-ES" altLang="es-CO" sz="2800" b="1" dirty="0" smtClean="0">
                <a:solidFill>
                  <a:schemeClr val="bg1"/>
                </a:solidFill>
                <a:latin typeface="Tempus Sans ITC" panose="04020404030D07020202" pitchFamily="82" charset="0"/>
              </a:rPr>
              <a:t>RCD (art 19).</a:t>
            </a:r>
            <a:endParaRPr lang="es-CO" altLang="es-CO" sz="2800" b="1" dirty="0">
              <a:solidFill>
                <a:schemeClr val="bg1"/>
              </a:solidFill>
              <a:latin typeface="Tempus Sans ITC" panose="04020404030D07020202" pitchFamily="82" charset="0"/>
            </a:endParaRPr>
          </a:p>
        </p:txBody>
      </p:sp>
      <p:sp>
        <p:nvSpPr>
          <p:cNvPr id="2" name="CuadroTexto 1"/>
          <p:cNvSpPr txBox="1"/>
          <p:nvPr/>
        </p:nvSpPr>
        <p:spPr>
          <a:xfrm>
            <a:off x="783773" y="1496235"/>
            <a:ext cx="10087429" cy="830997"/>
          </a:xfrm>
          <a:prstGeom prst="rect">
            <a:avLst/>
          </a:prstGeom>
          <a:noFill/>
        </p:spPr>
        <p:txBody>
          <a:bodyPr wrap="square" rtlCol="0">
            <a:spAutoFit/>
          </a:bodyPr>
          <a:lstStyle/>
          <a:p>
            <a:pPr indent="-342900" algn="just">
              <a:spcBef>
                <a:spcPct val="20000"/>
              </a:spcBef>
              <a:defRPr/>
            </a:pPr>
            <a:r>
              <a:rPr lang="es-ES" sz="1600" dirty="0"/>
              <a:t>Los grandes generadores </a:t>
            </a:r>
            <a:r>
              <a:rPr lang="es-ES" sz="1600" dirty="0">
                <a:solidFill>
                  <a:schemeClr val="accent1">
                    <a:lumMod val="75000"/>
                  </a:schemeClr>
                </a:solidFill>
              </a:rPr>
              <a:t>deberán aprovechar efectivamente un porcentaje en peso </a:t>
            </a:r>
            <a:r>
              <a:rPr lang="es-ES" sz="1600" dirty="0" smtClean="0">
                <a:solidFill>
                  <a:schemeClr val="accent1">
                    <a:lumMod val="75000"/>
                  </a:schemeClr>
                </a:solidFill>
              </a:rPr>
              <a:t>de total de los Residuos </a:t>
            </a:r>
            <a:r>
              <a:rPr lang="es-ES" sz="1600" dirty="0">
                <a:solidFill>
                  <a:schemeClr val="accent1">
                    <a:lumMod val="75000"/>
                  </a:schemeClr>
                </a:solidFill>
              </a:rPr>
              <a:t>de Construcción y Demolición (RCD) generados en la obra, conforme a la categoría del municipio donde esta se localice, según lo dispuesto en la siguiente tabla:</a:t>
            </a:r>
            <a:r>
              <a:rPr lang="es-CO" sz="1600" dirty="0">
                <a:solidFill>
                  <a:schemeClr val="accent1">
                    <a:lumMod val="75000"/>
                  </a:schemeClr>
                </a:solidFill>
              </a:rPr>
              <a:t> </a:t>
            </a:r>
          </a:p>
        </p:txBody>
      </p:sp>
      <p:pic>
        <p:nvPicPr>
          <p:cNvPr id="3" name="Imagen 2"/>
          <p:cNvPicPr>
            <a:picLocks noChangeAspect="1"/>
          </p:cNvPicPr>
          <p:nvPr/>
        </p:nvPicPr>
        <p:blipFill>
          <a:blip r:embed="rId3"/>
          <a:stretch>
            <a:fillRect/>
          </a:stretch>
        </p:blipFill>
        <p:spPr>
          <a:xfrm>
            <a:off x="3192640" y="2419565"/>
            <a:ext cx="5269693" cy="2260557"/>
          </a:xfrm>
          <a:prstGeom prst="rect">
            <a:avLst/>
          </a:prstGeom>
        </p:spPr>
      </p:pic>
      <p:sp>
        <p:nvSpPr>
          <p:cNvPr id="10" name="CuadroTexto 9"/>
          <p:cNvSpPr txBox="1"/>
          <p:nvPr/>
        </p:nvSpPr>
        <p:spPr>
          <a:xfrm>
            <a:off x="783771" y="4680122"/>
            <a:ext cx="10087429" cy="1323439"/>
          </a:xfrm>
          <a:prstGeom prst="rect">
            <a:avLst/>
          </a:prstGeom>
          <a:noFill/>
        </p:spPr>
        <p:txBody>
          <a:bodyPr wrap="square" rtlCol="0">
            <a:spAutoFit/>
          </a:bodyPr>
          <a:lstStyle/>
          <a:p>
            <a:pPr indent="-342900" algn="just">
              <a:spcBef>
                <a:spcPct val="20000"/>
              </a:spcBef>
              <a:defRPr/>
            </a:pPr>
            <a:r>
              <a:rPr lang="es-ES" sz="1600" dirty="0">
                <a:solidFill>
                  <a:schemeClr val="accent1">
                    <a:lumMod val="75000"/>
                  </a:schemeClr>
                </a:solidFill>
              </a:rPr>
              <a:t>La meta de aprovechamiento es de obligatorio cumplimiento para todos los grandes generadores y se calculará para el año de terminación del proyecto sin tener en cuenta los productos de excavación y sobrantes de la adecuación de terreno, cuya definición se encuentra en el artículo </a:t>
            </a:r>
            <a:r>
              <a:rPr lang="es-ES" sz="1600" dirty="0">
                <a:solidFill>
                  <a:schemeClr val="accent1">
                    <a:lumMod val="75000"/>
                  </a:schemeClr>
                </a:solidFill>
                <a:hlinkClick r:id="rId4" tooltip="Resolución 472 de 2017 MADS - Por la cual se reglamenta la gestión integral de los residuos generados en las actividades de Construcción y ..., 2"/>
              </a:rPr>
              <a:t>2o</a:t>
            </a:r>
            <a:r>
              <a:rPr lang="es-ES" sz="1600" dirty="0">
                <a:solidFill>
                  <a:schemeClr val="accent1">
                    <a:lumMod val="75000"/>
                  </a:schemeClr>
                </a:solidFill>
              </a:rPr>
              <a:t> de la presente resolución. Lo anterior no exime al generador de la obligación de gestionar la totalidad de sus residuos y de realizar el máximo aprovechamiento posible sin perjuicio del cumplimiento de las metas de aprovechamiento</a:t>
            </a:r>
            <a:r>
              <a:rPr lang="es-ES" sz="1600" b="1" dirty="0">
                <a:solidFill>
                  <a:schemeClr val="accent1">
                    <a:lumMod val="75000"/>
                  </a:schemeClr>
                </a:solidFill>
              </a:rPr>
              <a:t>.</a:t>
            </a:r>
            <a:endParaRPr lang="es-CO" sz="1600" b="1" dirty="0">
              <a:solidFill>
                <a:schemeClr val="accent1">
                  <a:lumMod val="75000"/>
                </a:schemeClr>
              </a:solidFill>
            </a:endParaRPr>
          </a:p>
        </p:txBody>
      </p:sp>
    </p:spTree>
    <p:extLst>
      <p:ext uri="{BB962C8B-B14F-4D97-AF65-F5344CB8AC3E}">
        <p14:creationId xmlns:p14="http://schemas.microsoft.com/office/powerpoint/2010/main" val="20962835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167582" cy="1524000"/>
          </a:xfrm>
          <a:prstGeom prst="rect">
            <a:avLst/>
          </a:prstGeom>
        </p:spPr>
      </p:pic>
      <p:sp>
        <p:nvSpPr>
          <p:cNvPr id="12" name="1 Título"/>
          <p:cNvSpPr>
            <a:spLocks/>
          </p:cNvSpPr>
          <p:nvPr/>
        </p:nvSpPr>
        <p:spPr bwMode="auto">
          <a:xfrm>
            <a:off x="0" y="318132"/>
            <a:ext cx="1013524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CO" altLang="es-CO" sz="2800" b="1" dirty="0" smtClean="0">
                <a:solidFill>
                  <a:schemeClr val="bg1"/>
                </a:solidFill>
                <a:latin typeface="Tempus Sans ITC" panose="04020404030D07020202" pitchFamily="82" charset="0"/>
              </a:rPr>
              <a:t>Articulo 9. </a:t>
            </a:r>
            <a:r>
              <a:rPr lang="es-ES" altLang="es-CO" sz="2800" b="1" dirty="0">
                <a:solidFill>
                  <a:schemeClr val="bg1"/>
                </a:solidFill>
                <a:latin typeface="Tempus Sans ITC" panose="04020404030D07020202" pitchFamily="82" charset="0"/>
              </a:rPr>
              <a:t>Metas de aprovechamiento de RCD.</a:t>
            </a:r>
            <a:endParaRPr lang="es-CO" altLang="es-CO" sz="2800" b="1" dirty="0">
              <a:solidFill>
                <a:schemeClr val="bg1"/>
              </a:solidFill>
              <a:latin typeface="Tempus Sans ITC" panose="04020404030D07020202" pitchFamily="82" charset="0"/>
            </a:endParaRPr>
          </a:p>
        </p:txBody>
      </p:sp>
      <p:sp>
        <p:nvSpPr>
          <p:cNvPr id="10" name="CuadroTexto 9"/>
          <p:cNvSpPr txBox="1"/>
          <p:nvPr/>
        </p:nvSpPr>
        <p:spPr>
          <a:xfrm>
            <a:off x="667656" y="1842132"/>
            <a:ext cx="7911079" cy="4327338"/>
          </a:xfrm>
          <a:prstGeom prst="rect">
            <a:avLst/>
          </a:prstGeom>
          <a:noFill/>
        </p:spPr>
        <p:txBody>
          <a:bodyPr wrap="square" rtlCol="0">
            <a:spAutoFit/>
          </a:bodyPr>
          <a:lstStyle/>
          <a:p>
            <a:pPr algn="just"/>
            <a:r>
              <a:rPr lang="es-ES" sz="1600" dirty="0">
                <a:solidFill>
                  <a:schemeClr val="accent1">
                    <a:lumMod val="75000"/>
                  </a:schemeClr>
                </a:solidFill>
                <a:latin typeface="+mj-lt"/>
              </a:rPr>
              <a:t>PARÁGRAFO 1o. En el caso de no contar con la infraestructura para la medición del peso en toneladas del material para su gestión, se hará uso de las densidades de la Tabla B.3.2-1 incluida en el Título B - Cargas del Reglamento Colombiano de Construcción Sismo Resistente, NSR-10, para calcular la equivalencia entre el peso y el volumen del material a reportar, o se aportará la medición de la densidad del material para una muestra controlada que permita establecer el peso real del material</a:t>
            </a:r>
            <a:r>
              <a:rPr lang="es-ES" sz="1600" dirty="0" smtClean="0">
                <a:solidFill>
                  <a:schemeClr val="accent1">
                    <a:lumMod val="75000"/>
                  </a:schemeClr>
                </a:solidFill>
                <a:latin typeface="+mj-lt"/>
              </a:rPr>
              <a:t>.</a:t>
            </a:r>
          </a:p>
          <a:p>
            <a:pPr algn="just"/>
            <a:endParaRPr lang="es-ES" sz="1600" dirty="0">
              <a:solidFill>
                <a:schemeClr val="accent1">
                  <a:lumMod val="75000"/>
                </a:schemeClr>
              </a:solidFill>
              <a:latin typeface="+mj-lt"/>
            </a:endParaRPr>
          </a:p>
          <a:p>
            <a:pPr algn="just"/>
            <a:r>
              <a:rPr lang="es-ES" sz="1600" dirty="0">
                <a:solidFill>
                  <a:schemeClr val="accent1">
                    <a:lumMod val="75000"/>
                  </a:schemeClr>
                </a:solidFill>
                <a:latin typeface="+mj-lt"/>
              </a:rPr>
              <a:t>PARÁGRAFO 2o. Para los proyectos que comprendan la jurisdicción de más de un municipio de diferentes categorías, la meta de aprovechamiento se medirá con base en la categoría con la meta más exigente</a:t>
            </a:r>
            <a:r>
              <a:rPr lang="es-ES" sz="1600" dirty="0" smtClean="0">
                <a:solidFill>
                  <a:schemeClr val="accent1">
                    <a:lumMod val="75000"/>
                  </a:schemeClr>
                </a:solidFill>
                <a:latin typeface="+mj-lt"/>
              </a:rPr>
              <a:t>.</a:t>
            </a:r>
          </a:p>
          <a:p>
            <a:pPr algn="just"/>
            <a:endParaRPr lang="es-ES" sz="1600" dirty="0">
              <a:solidFill>
                <a:schemeClr val="accent1">
                  <a:lumMod val="75000"/>
                </a:schemeClr>
              </a:solidFill>
              <a:latin typeface="+mj-lt"/>
            </a:endParaRPr>
          </a:p>
          <a:p>
            <a:pPr algn="just"/>
            <a:r>
              <a:rPr lang="es-ES" sz="1600" dirty="0">
                <a:solidFill>
                  <a:schemeClr val="accent1">
                    <a:lumMod val="75000"/>
                  </a:schemeClr>
                </a:solidFill>
                <a:latin typeface="+mj-lt"/>
              </a:rPr>
              <a:t>PARÁGRAFO 3o. Los grandes generadores cuyos proyectos, obras o actividades se ubiquen en los municipios de categoría especial, 1, 2 y 3, cumplirán la meta de aprovechamiento establecida en el artículo </a:t>
            </a:r>
            <a:r>
              <a:rPr lang="es-ES" sz="1600" dirty="0">
                <a:solidFill>
                  <a:schemeClr val="accent1">
                    <a:lumMod val="75000"/>
                  </a:schemeClr>
                </a:solidFill>
                <a:latin typeface="+mj-lt"/>
                <a:hlinkClick r:id="rId3" tooltip="Resolución 472 de 2017 MADS - Por la cual se reglamenta la gestión integral de los residuos generados en las actividades de Construcción y ..., 19"/>
              </a:rPr>
              <a:t>19</a:t>
            </a:r>
            <a:r>
              <a:rPr lang="es-ES" sz="1600" dirty="0">
                <a:solidFill>
                  <a:schemeClr val="accent1">
                    <a:lumMod val="75000"/>
                  </a:schemeClr>
                </a:solidFill>
                <a:latin typeface="+mj-lt"/>
              </a:rPr>
              <a:t> de la Resolución 472 de 2017 para el año 2022. Lo anterior aplica para los proyectos, obras o actividades iniciados antes de la entrada en vigencia de la presente resolución y que finalicen en el año 2022.</a:t>
            </a:r>
          </a:p>
          <a:p>
            <a:pPr indent="-342900" algn="just">
              <a:spcBef>
                <a:spcPct val="20000"/>
              </a:spcBef>
              <a:defRPr/>
            </a:pPr>
            <a:endParaRPr lang="es-CO" sz="1600" dirty="0"/>
          </a:p>
        </p:txBody>
      </p:sp>
      <p:pic>
        <p:nvPicPr>
          <p:cNvPr id="8194" name="Picture 2" descr="Gestor de Punto Limpio y Aprovechamien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5779" y="3910617"/>
            <a:ext cx="3294756" cy="206155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Reciclaje de escombros - Gestión de residuos - Soluciones Globales para el  Reciclaj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5779" y="1304576"/>
            <a:ext cx="3294756" cy="2332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4785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877425" cy="1524000"/>
          </a:xfrm>
          <a:prstGeom prst="rect">
            <a:avLst/>
          </a:prstGeom>
        </p:spPr>
      </p:pic>
      <p:sp>
        <p:nvSpPr>
          <p:cNvPr id="12" name="1 Título"/>
          <p:cNvSpPr>
            <a:spLocks/>
          </p:cNvSpPr>
          <p:nvPr/>
        </p:nvSpPr>
        <p:spPr bwMode="auto">
          <a:xfrm>
            <a:off x="-1" y="25673"/>
            <a:ext cx="1009934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CO" altLang="es-CO" sz="3000" b="1" dirty="0" smtClean="0">
                <a:solidFill>
                  <a:schemeClr val="bg1"/>
                </a:solidFill>
                <a:latin typeface="Tempus Sans ITC" panose="04020404030D07020202" pitchFamily="82" charset="0"/>
              </a:rPr>
              <a:t>Articulo 10</a:t>
            </a:r>
            <a:r>
              <a:rPr lang="es-CO" altLang="es-CO" sz="3000" b="1" dirty="0">
                <a:solidFill>
                  <a:schemeClr val="bg1"/>
                </a:solidFill>
                <a:latin typeface="Tempus Sans ITC" panose="04020404030D07020202" pitchFamily="82" charset="0"/>
              </a:rPr>
              <a:t>. O</a:t>
            </a:r>
            <a:r>
              <a:rPr lang="es-CO" altLang="es-CO" sz="3000" b="1" dirty="0" smtClean="0">
                <a:solidFill>
                  <a:schemeClr val="bg1"/>
                </a:solidFill>
                <a:latin typeface="Tempus Sans ITC" panose="04020404030D07020202" pitchFamily="82" charset="0"/>
              </a:rPr>
              <a:t>bligaciones del </a:t>
            </a:r>
            <a:r>
              <a:rPr lang="es-CO" altLang="es-CO" sz="3000" b="1" dirty="0" smtClean="0">
                <a:solidFill>
                  <a:schemeClr val="bg1"/>
                </a:solidFill>
                <a:latin typeface="Tempus Sans ITC" panose="04020404030D07020202" pitchFamily="82" charset="0"/>
              </a:rPr>
              <a:t>receptor (nuevo).</a:t>
            </a:r>
            <a:endParaRPr lang="es-CO" altLang="es-CO" sz="3000" b="1" dirty="0">
              <a:solidFill>
                <a:schemeClr val="bg1"/>
              </a:solidFill>
              <a:latin typeface="Tempus Sans ITC" panose="04020404030D07020202" pitchFamily="82" charset="0"/>
            </a:endParaRPr>
          </a:p>
        </p:txBody>
      </p:sp>
      <p:sp>
        <p:nvSpPr>
          <p:cNvPr id="2" name="CuadroTexto 1"/>
          <p:cNvSpPr txBox="1"/>
          <p:nvPr/>
        </p:nvSpPr>
        <p:spPr>
          <a:xfrm>
            <a:off x="740229" y="1564187"/>
            <a:ext cx="10058400" cy="5078313"/>
          </a:xfrm>
          <a:prstGeom prst="rect">
            <a:avLst/>
          </a:prstGeom>
          <a:noFill/>
        </p:spPr>
        <p:txBody>
          <a:bodyPr wrap="square" rtlCol="0">
            <a:spAutoFit/>
          </a:bodyPr>
          <a:lstStyle/>
          <a:p>
            <a:pPr algn="just"/>
            <a:r>
              <a:rPr lang="es-ES" b="1" dirty="0">
                <a:latin typeface="+mj-lt"/>
              </a:rPr>
              <a:t>Sin perjuicio de que el gran generador y el receptor cumplan con la normativa vigente relacionada con la calidad y uso de los materiales y productos, son obligaciones del receptor</a:t>
            </a:r>
            <a:r>
              <a:rPr lang="es-ES" b="1" dirty="0" smtClean="0">
                <a:latin typeface="+mj-lt"/>
              </a:rPr>
              <a:t>:</a:t>
            </a:r>
          </a:p>
          <a:p>
            <a:pPr algn="just"/>
            <a:endParaRPr lang="es-ES" dirty="0">
              <a:latin typeface="+mj-lt"/>
            </a:endParaRPr>
          </a:p>
          <a:p>
            <a:pPr algn="just"/>
            <a:r>
              <a:rPr lang="es-ES" b="1" dirty="0">
                <a:latin typeface="+mj-lt"/>
              </a:rPr>
              <a:t>1. </a:t>
            </a:r>
            <a:r>
              <a:rPr lang="es-ES" dirty="0">
                <a:latin typeface="+mj-lt"/>
              </a:rPr>
              <a:t>Especificar el proceso, proyecto, obra o actividad para el cual el RCD será utilizado como materia prima, para lo cual deberá diligenciar los Anexos VI y VII de la presente resolución.</a:t>
            </a:r>
          </a:p>
          <a:p>
            <a:pPr algn="just"/>
            <a:r>
              <a:rPr lang="es-ES" b="1" dirty="0">
                <a:latin typeface="+mj-lt"/>
              </a:rPr>
              <a:t>2. </a:t>
            </a:r>
            <a:r>
              <a:rPr lang="es-ES" dirty="0">
                <a:latin typeface="+mj-lt"/>
              </a:rPr>
              <a:t>Entregar al gran generador los siguientes soportes del aprovechamiento de RCD en sus actividades:</a:t>
            </a:r>
          </a:p>
          <a:p>
            <a:pPr algn="just"/>
            <a:r>
              <a:rPr lang="es-ES" b="1" dirty="0">
                <a:latin typeface="+mj-lt"/>
              </a:rPr>
              <a:t>-</a:t>
            </a:r>
            <a:r>
              <a:rPr lang="es-ES" dirty="0">
                <a:latin typeface="+mj-lt"/>
              </a:rPr>
              <a:t> Registro fotográfico del proyecto, obra o actividad para la que se requiere el RCD.</a:t>
            </a:r>
          </a:p>
          <a:p>
            <a:pPr algn="just"/>
            <a:r>
              <a:rPr lang="es-ES" dirty="0">
                <a:latin typeface="+mj-lt"/>
              </a:rPr>
              <a:t>- Fecha programada para la recepción de los RCD aprovechables.</a:t>
            </a:r>
          </a:p>
          <a:p>
            <a:pPr algn="just"/>
            <a:r>
              <a:rPr lang="es-ES" dirty="0">
                <a:latin typeface="+mj-lt"/>
              </a:rPr>
              <a:t>- El receptor debe adjuntar copia de los permisos, autorizaciones y licencias a que haya lugar para el desarrollo del proyecto, obra o actividad.</a:t>
            </a:r>
          </a:p>
          <a:p>
            <a:pPr algn="just"/>
            <a:r>
              <a:rPr lang="es-ES" b="1" dirty="0">
                <a:latin typeface="+mj-lt"/>
              </a:rPr>
              <a:t>3. </a:t>
            </a:r>
            <a:r>
              <a:rPr lang="es-ES" dirty="0">
                <a:latin typeface="+mj-lt"/>
              </a:rPr>
              <a:t>Contar, como mínimo, con un área de almacenamiento de RCD debidamente separados.</a:t>
            </a:r>
          </a:p>
          <a:p>
            <a:pPr algn="just"/>
            <a:r>
              <a:rPr lang="es-ES" b="1" dirty="0">
                <a:latin typeface="+mj-lt"/>
              </a:rPr>
              <a:t>4. </a:t>
            </a:r>
            <a:r>
              <a:rPr lang="es-ES" dirty="0">
                <a:latin typeface="+mj-lt"/>
              </a:rPr>
              <a:t>Expedir constancia al generador de la cantidad exacta de residuos aprovechados en un tiempo máximo de 15 días calendario posteriores a la recepción del material, conforme a la información requerida en el formato del Anexo VI.</a:t>
            </a:r>
          </a:p>
          <a:p>
            <a:pPr algn="just"/>
            <a:r>
              <a:rPr lang="es-ES" b="1" dirty="0">
                <a:latin typeface="+mj-lt"/>
              </a:rPr>
              <a:t>5. </a:t>
            </a:r>
            <a:r>
              <a:rPr lang="es-ES" dirty="0">
                <a:latin typeface="+mj-lt"/>
              </a:rPr>
              <a:t>Para los casos en los que el generador y el receptor correspondan a la misma persona natural o jurídica, expedir el certificado de </a:t>
            </a:r>
            <a:r>
              <a:rPr lang="es-ES" dirty="0" err="1">
                <a:latin typeface="+mj-lt"/>
              </a:rPr>
              <a:t>autodeclaración</a:t>
            </a:r>
            <a:r>
              <a:rPr lang="es-ES" dirty="0">
                <a:latin typeface="+mj-lt"/>
              </a:rPr>
              <a:t> con la información contenida en el formato del Anexo VII, que forma parte integral de la presente </a:t>
            </a:r>
            <a:r>
              <a:rPr lang="es-ES" dirty="0" smtClean="0">
                <a:latin typeface="+mj-lt"/>
              </a:rPr>
              <a:t>resolución.</a:t>
            </a:r>
            <a:endParaRPr lang="es-ES" dirty="0">
              <a:latin typeface="+mj-lt"/>
            </a:endParaRPr>
          </a:p>
          <a:p>
            <a:endParaRPr lang="es-CO" dirty="0"/>
          </a:p>
        </p:txBody>
      </p:sp>
    </p:spTree>
    <p:extLst>
      <p:ext uri="{BB962C8B-B14F-4D97-AF65-F5344CB8AC3E}">
        <p14:creationId xmlns:p14="http://schemas.microsoft.com/office/powerpoint/2010/main" val="12139267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057"/>
            <a:ext cx="10508776" cy="1524000"/>
          </a:xfrm>
          <a:prstGeom prst="rect">
            <a:avLst/>
          </a:prstGeom>
        </p:spPr>
      </p:pic>
      <p:sp>
        <p:nvSpPr>
          <p:cNvPr id="13" name="1 Título"/>
          <p:cNvSpPr>
            <a:spLocks/>
          </p:cNvSpPr>
          <p:nvPr/>
        </p:nvSpPr>
        <p:spPr bwMode="auto">
          <a:xfrm>
            <a:off x="0" y="342900"/>
            <a:ext cx="4963886" cy="934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CO" altLang="es-CO" sz="3000" b="1" dirty="0" smtClean="0">
                <a:solidFill>
                  <a:schemeClr val="bg1"/>
                </a:solidFill>
                <a:latin typeface="Tempus Sans ITC" panose="04020404030D07020202" pitchFamily="82" charset="0"/>
              </a:rPr>
              <a:t>Articulo 11. </a:t>
            </a:r>
            <a:r>
              <a:rPr lang="es-CO" altLang="es-CO" sz="3000" b="1" dirty="0" smtClean="0">
                <a:solidFill>
                  <a:schemeClr val="bg1"/>
                </a:solidFill>
                <a:latin typeface="Tempus Sans ITC" panose="04020404030D07020202" pitchFamily="82" charset="0"/>
              </a:rPr>
              <a:t>Anexos (nuevos).</a:t>
            </a:r>
            <a:endParaRPr lang="es-CO" altLang="es-CO" sz="3000" b="1" dirty="0">
              <a:solidFill>
                <a:schemeClr val="bg1"/>
              </a:solidFill>
              <a:latin typeface="Tempus Sans ITC" panose="04020404030D07020202" pitchFamily="82" charset="0"/>
            </a:endParaRPr>
          </a:p>
        </p:txBody>
      </p:sp>
      <p:sp>
        <p:nvSpPr>
          <p:cNvPr id="2" name="CuadroTexto 1"/>
          <p:cNvSpPr txBox="1"/>
          <p:nvPr/>
        </p:nvSpPr>
        <p:spPr>
          <a:xfrm>
            <a:off x="964802" y="1620157"/>
            <a:ext cx="10107749" cy="4247317"/>
          </a:xfrm>
          <a:prstGeom prst="rect">
            <a:avLst/>
          </a:prstGeom>
          <a:noFill/>
        </p:spPr>
        <p:txBody>
          <a:bodyPr wrap="square" rtlCol="0">
            <a:spAutoFit/>
          </a:bodyPr>
          <a:lstStyle/>
          <a:p>
            <a:r>
              <a:rPr lang="es-ES" dirty="0">
                <a:latin typeface="+mj-lt"/>
              </a:rPr>
              <a:t>Modifíquense los anexos de la Resolución 0472 de 2017</a:t>
            </a:r>
            <a:r>
              <a:rPr lang="es-ES" dirty="0" smtClean="0">
                <a:latin typeface="+mj-lt"/>
              </a:rPr>
              <a:t>, </a:t>
            </a:r>
            <a:r>
              <a:rPr lang="es-CO" dirty="0" smtClean="0">
                <a:latin typeface="+mj-lt"/>
              </a:rPr>
              <a:t>salvo </a:t>
            </a:r>
            <a:r>
              <a:rPr lang="es-CO" dirty="0">
                <a:latin typeface="+mj-lt"/>
              </a:rPr>
              <a:t>el Anexo IV, que se incorporan a esta resolución</a:t>
            </a:r>
            <a:r>
              <a:rPr lang="es-CO" dirty="0" smtClean="0">
                <a:latin typeface="+mj-lt"/>
              </a:rPr>
              <a:t>:</a:t>
            </a:r>
          </a:p>
          <a:p>
            <a:endParaRPr lang="es-CO" dirty="0">
              <a:latin typeface="+mj-lt"/>
            </a:endParaRPr>
          </a:p>
          <a:p>
            <a:r>
              <a:rPr lang="es-CO" b="1" dirty="0">
                <a:latin typeface="+mj-lt"/>
              </a:rPr>
              <a:t>Anexo I. </a:t>
            </a:r>
            <a:r>
              <a:rPr lang="es-CO" dirty="0">
                <a:latin typeface="+mj-lt"/>
              </a:rPr>
              <a:t>Formato único para la formulación e implementación del programa de manejo ambiental de RCD.</a:t>
            </a:r>
          </a:p>
          <a:p>
            <a:r>
              <a:rPr lang="es-CO" b="1" dirty="0">
                <a:latin typeface="+mj-lt"/>
              </a:rPr>
              <a:t>Anexo II. </a:t>
            </a:r>
            <a:r>
              <a:rPr lang="es-CO" dirty="0">
                <a:latin typeface="+mj-lt"/>
              </a:rPr>
              <a:t>Formato constancia gestores.</a:t>
            </a:r>
          </a:p>
          <a:p>
            <a:r>
              <a:rPr lang="es-CO" b="1" dirty="0">
                <a:latin typeface="+mj-lt"/>
              </a:rPr>
              <a:t>Anexo III. </a:t>
            </a:r>
            <a:r>
              <a:rPr lang="es-CO" dirty="0">
                <a:latin typeface="+mj-lt"/>
              </a:rPr>
              <a:t>Formato para el reporte trimestral de gestores a la autoridad ambiental competente regional o urbana.</a:t>
            </a:r>
          </a:p>
          <a:p>
            <a:r>
              <a:rPr lang="es-CO" b="1" dirty="0">
                <a:latin typeface="+mj-lt"/>
              </a:rPr>
              <a:t>Anexo IV. </a:t>
            </a:r>
            <a:r>
              <a:rPr lang="es-CO" dirty="0">
                <a:latin typeface="+mj-lt"/>
              </a:rPr>
              <a:t>Formato para la inscripción de gestores de RCD ante la autoridad ambiental competente regional o urbana.</a:t>
            </a:r>
          </a:p>
          <a:p>
            <a:r>
              <a:rPr lang="es-CO" b="1" dirty="0">
                <a:latin typeface="+mj-lt"/>
              </a:rPr>
              <a:t>Anexo V. </a:t>
            </a:r>
            <a:r>
              <a:rPr lang="es-CO" dirty="0">
                <a:latin typeface="+mj-lt"/>
              </a:rPr>
              <a:t>Formato para el reporte trimestral de generadores a la autoridad ambiental competente regional o urbana.</a:t>
            </a:r>
          </a:p>
          <a:p>
            <a:r>
              <a:rPr lang="es-CO" b="1" dirty="0">
                <a:latin typeface="+mj-lt"/>
              </a:rPr>
              <a:t>Anexo VI. </a:t>
            </a:r>
            <a:r>
              <a:rPr lang="es-CO" dirty="0">
                <a:latin typeface="+mj-lt"/>
              </a:rPr>
              <a:t>Formato de certificación de aprovechamiento de RCD con receptor.</a:t>
            </a:r>
          </a:p>
          <a:p>
            <a:r>
              <a:rPr lang="es-CO" b="1" dirty="0">
                <a:latin typeface="+mj-lt"/>
              </a:rPr>
              <a:t>Anexo VII. </a:t>
            </a:r>
            <a:r>
              <a:rPr lang="es-CO" dirty="0">
                <a:latin typeface="+mj-lt"/>
              </a:rPr>
              <a:t>Formato de </a:t>
            </a:r>
            <a:r>
              <a:rPr lang="es-CO" dirty="0" err="1">
                <a:latin typeface="+mj-lt"/>
              </a:rPr>
              <a:t>autodeclaración</a:t>
            </a:r>
            <a:r>
              <a:rPr lang="es-CO" dirty="0">
                <a:latin typeface="+mj-lt"/>
              </a:rPr>
              <a:t> de receptor.</a:t>
            </a:r>
          </a:p>
          <a:p>
            <a:r>
              <a:rPr lang="es-CO" b="1" dirty="0">
                <a:latin typeface="+mj-lt"/>
              </a:rPr>
              <a:t>Anexo VIII. </a:t>
            </a:r>
            <a:r>
              <a:rPr lang="es-CO" dirty="0">
                <a:latin typeface="+mj-lt"/>
              </a:rPr>
              <a:t>Formato para el reporte anual de autoridades ambientales regionales o urbanas de gestión de RCD.</a:t>
            </a:r>
          </a:p>
        </p:txBody>
      </p:sp>
    </p:spTree>
    <p:extLst>
      <p:ext uri="{BB962C8B-B14F-4D97-AF65-F5344CB8AC3E}">
        <p14:creationId xmlns:p14="http://schemas.microsoft.com/office/powerpoint/2010/main" val="41061012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67"/>
            <a:ext cx="9877425" cy="1524000"/>
          </a:xfrm>
          <a:prstGeom prst="rect">
            <a:avLst/>
          </a:prstGeom>
        </p:spPr>
      </p:pic>
      <p:sp>
        <p:nvSpPr>
          <p:cNvPr id="13" name="1 Título"/>
          <p:cNvSpPr>
            <a:spLocks/>
          </p:cNvSpPr>
          <p:nvPr/>
        </p:nvSpPr>
        <p:spPr bwMode="auto">
          <a:xfrm>
            <a:off x="-123903" y="-48667"/>
            <a:ext cx="8498646" cy="105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CO" altLang="es-CO" sz="3000" b="1" dirty="0" smtClean="0">
                <a:solidFill>
                  <a:schemeClr val="bg1"/>
                </a:solidFill>
                <a:latin typeface="Tempus Sans ITC" panose="04020404030D07020202" pitchFamily="82" charset="0"/>
              </a:rPr>
              <a:t>Articulo 12</a:t>
            </a:r>
            <a:r>
              <a:rPr lang="es-CO" altLang="es-CO" sz="3000" b="1" dirty="0">
                <a:solidFill>
                  <a:schemeClr val="bg1"/>
                </a:solidFill>
                <a:latin typeface="Tempus Sans ITC" panose="04020404030D07020202" pitchFamily="82" charset="0"/>
              </a:rPr>
              <a:t>. D</a:t>
            </a:r>
            <a:r>
              <a:rPr lang="es-CO" altLang="es-CO" sz="3000" b="1" dirty="0" smtClean="0">
                <a:solidFill>
                  <a:schemeClr val="bg1"/>
                </a:solidFill>
                <a:latin typeface="Tempus Sans ITC" panose="04020404030D07020202" pitchFamily="82" charset="0"/>
              </a:rPr>
              <a:t>iligenciamiento de </a:t>
            </a:r>
            <a:r>
              <a:rPr lang="es-CO" altLang="es-CO" sz="3000" b="1" dirty="0" smtClean="0">
                <a:solidFill>
                  <a:schemeClr val="bg1"/>
                </a:solidFill>
                <a:latin typeface="Tempus Sans ITC" panose="04020404030D07020202" pitchFamily="82" charset="0"/>
              </a:rPr>
              <a:t>anexos (nuevos).</a:t>
            </a:r>
            <a:endParaRPr lang="es-CO" altLang="es-CO" sz="3000" b="1" dirty="0">
              <a:solidFill>
                <a:schemeClr val="bg1"/>
              </a:solidFill>
              <a:latin typeface="Tempus Sans ITC" panose="04020404030D07020202" pitchFamily="82" charset="0"/>
            </a:endParaRPr>
          </a:p>
        </p:txBody>
      </p:sp>
      <p:sp>
        <p:nvSpPr>
          <p:cNvPr id="2" name="CuadroTexto 1"/>
          <p:cNvSpPr txBox="1"/>
          <p:nvPr/>
        </p:nvSpPr>
        <p:spPr>
          <a:xfrm>
            <a:off x="624114" y="1712685"/>
            <a:ext cx="10682514" cy="4524315"/>
          </a:xfrm>
          <a:prstGeom prst="rect">
            <a:avLst/>
          </a:prstGeom>
          <a:noFill/>
        </p:spPr>
        <p:txBody>
          <a:bodyPr wrap="square" rtlCol="0">
            <a:spAutoFit/>
          </a:bodyPr>
          <a:lstStyle/>
          <a:p>
            <a:pPr algn="just"/>
            <a:r>
              <a:rPr lang="es-ES" dirty="0">
                <a:latin typeface="+mj-lt"/>
              </a:rPr>
              <a:t>Los formatos a que se refieren los anexos citados en el artículo 11 del presente acto administrativo serán diligenciados por los gestores, generadores, receptores y autoridades ambientales, a través del </a:t>
            </a:r>
            <a:r>
              <a:rPr lang="es-ES" b="1" dirty="0">
                <a:latin typeface="+mj-lt"/>
              </a:rPr>
              <a:t>Sistema de Información Ambiental para Colombia (SIAC</a:t>
            </a:r>
            <a:r>
              <a:rPr lang="es-ES" b="1" dirty="0" smtClean="0">
                <a:latin typeface="+mj-lt"/>
              </a:rPr>
              <a:t>)</a:t>
            </a:r>
            <a:r>
              <a:rPr lang="es-ES" dirty="0" smtClean="0">
                <a:latin typeface="+mj-lt"/>
              </a:rPr>
              <a:t>.</a:t>
            </a:r>
          </a:p>
          <a:p>
            <a:pPr algn="just"/>
            <a:endParaRPr lang="es-ES" dirty="0">
              <a:latin typeface="+mj-lt"/>
            </a:endParaRPr>
          </a:p>
          <a:p>
            <a:pPr algn="just"/>
            <a:r>
              <a:rPr lang="es-ES" dirty="0">
                <a:latin typeface="+mj-lt"/>
              </a:rPr>
              <a:t>El Ministerio de Ambiente y Desarrollo Sostenible contará con un plazo máximo de </a:t>
            </a:r>
            <a:r>
              <a:rPr lang="es-ES" b="1" dirty="0">
                <a:latin typeface="+mj-lt"/>
              </a:rPr>
              <a:t>dieciocho (18) meses</a:t>
            </a:r>
            <a:r>
              <a:rPr lang="es-ES" dirty="0">
                <a:latin typeface="+mj-lt"/>
              </a:rPr>
              <a:t>, contados a partir de la entrada en vigencia del presente acto administrativo, para ajustar el SIAC con el propósito de incluir el módulo sobre información de la gestión integral de RCD, cuya administración estará a cargo del </a:t>
            </a:r>
            <a:r>
              <a:rPr lang="es-ES" dirty="0" smtClean="0">
                <a:latin typeface="+mj-lt"/>
              </a:rPr>
              <a:t>IDEAM.</a:t>
            </a:r>
          </a:p>
          <a:p>
            <a:pPr algn="just"/>
            <a:endParaRPr lang="es-ES" dirty="0">
              <a:latin typeface="+mj-lt"/>
            </a:endParaRPr>
          </a:p>
          <a:p>
            <a:pPr algn="just"/>
            <a:r>
              <a:rPr lang="es-ES" b="1" dirty="0">
                <a:latin typeface="+mj-lt"/>
              </a:rPr>
              <a:t>PARÁGRAFO TRANSITORIO: </a:t>
            </a:r>
            <a:r>
              <a:rPr lang="es-ES" dirty="0">
                <a:latin typeface="+mj-lt"/>
              </a:rPr>
              <a:t>Hasta tanto no se encuentre disponible el módulo de RCD en el SIAC, los grandes generadores, gestores, municipios, distritos, departamentos y receptores deberán diligenciar y radicar ante la autoridad ambiental competente los anexos de que trata el artículo </a:t>
            </a:r>
            <a:r>
              <a:rPr lang="es-ES" dirty="0">
                <a:latin typeface="+mj-lt"/>
                <a:hlinkClick r:id="rId3" tooltip="Resolución 472 de 2017 MADS - Por la cual se reglamenta la gestión integral de los residuos generados en las actividades de Construcción y ..., 11"/>
              </a:rPr>
              <a:t>11</a:t>
            </a:r>
            <a:r>
              <a:rPr lang="es-ES" dirty="0">
                <a:latin typeface="+mj-lt"/>
              </a:rPr>
              <a:t> del presente acto administrativo, utilizando los formatos Excel que serán suministrados por el Ministerio de Ambiente y Desarrollo Sostenible.</a:t>
            </a:r>
          </a:p>
          <a:p>
            <a:pPr algn="just"/>
            <a:r>
              <a:rPr lang="es-ES" dirty="0">
                <a:latin typeface="+mj-lt"/>
              </a:rPr>
              <a:t>Así mismo, las autoridades ambientales deberán diligenciar en formato Excel el Anexo VIII descrito en el artículo </a:t>
            </a:r>
            <a:r>
              <a:rPr lang="es-ES" dirty="0">
                <a:latin typeface="+mj-lt"/>
                <a:hlinkClick r:id="rId3" tooltip="Resolución 472 de 2017 MADS - Por la cual se reglamenta la gestión integral de los residuos generados en las actividades de Construcción y ..., 11"/>
              </a:rPr>
              <a:t>11</a:t>
            </a:r>
            <a:r>
              <a:rPr lang="es-ES" dirty="0">
                <a:latin typeface="+mj-lt"/>
              </a:rPr>
              <a:t> de la presente resolución, que deberá publicarse en la plataforma de datos abiertos del Gobierno colombiano antes del 1 de abril con la información del año inmediatamente anterior.</a:t>
            </a:r>
          </a:p>
          <a:p>
            <a:endParaRPr lang="es-CO" dirty="0"/>
          </a:p>
        </p:txBody>
      </p:sp>
    </p:spTree>
    <p:extLst>
      <p:ext uri="{BB962C8B-B14F-4D97-AF65-F5344CB8AC3E}">
        <p14:creationId xmlns:p14="http://schemas.microsoft.com/office/powerpoint/2010/main" val="13016222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114"/>
            <a:ext cx="10167582" cy="1524000"/>
          </a:xfrm>
          <a:prstGeom prst="rect">
            <a:avLst/>
          </a:prstGeom>
        </p:spPr>
      </p:pic>
      <p:sp>
        <p:nvSpPr>
          <p:cNvPr id="12" name="1 Título"/>
          <p:cNvSpPr>
            <a:spLocks/>
          </p:cNvSpPr>
          <p:nvPr/>
        </p:nvSpPr>
        <p:spPr bwMode="auto">
          <a:xfrm>
            <a:off x="0" y="102927"/>
            <a:ext cx="9758149"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CO" altLang="es-CO" sz="3000" b="1" dirty="0" smtClean="0">
                <a:solidFill>
                  <a:schemeClr val="bg1"/>
                </a:solidFill>
                <a:latin typeface="Tempus Sans ITC" panose="04020404030D07020202" pitchFamily="82" charset="0"/>
              </a:rPr>
              <a:t>Articulo 13. </a:t>
            </a:r>
            <a:r>
              <a:rPr lang="es-CO" altLang="es-CO" sz="3000" b="1" dirty="0" smtClean="0">
                <a:solidFill>
                  <a:schemeClr val="bg1"/>
                </a:solidFill>
                <a:latin typeface="Tempus Sans ITC" panose="04020404030D07020202" pitchFamily="82" charset="0"/>
              </a:rPr>
              <a:t>Vigencia (nuevo).</a:t>
            </a:r>
            <a:endParaRPr lang="es-CO" altLang="es-CO" sz="3000" b="1" dirty="0">
              <a:solidFill>
                <a:schemeClr val="bg1"/>
              </a:solidFill>
              <a:latin typeface="Tempus Sans ITC" panose="04020404030D07020202" pitchFamily="82" charset="0"/>
            </a:endParaRPr>
          </a:p>
        </p:txBody>
      </p:sp>
      <p:sp>
        <p:nvSpPr>
          <p:cNvPr id="4" name="Rectángulo 3"/>
          <p:cNvSpPr/>
          <p:nvPr/>
        </p:nvSpPr>
        <p:spPr>
          <a:xfrm>
            <a:off x="3453513" y="4382899"/>
            <a:ext cx="237566" cy="369332"/>
          </a:xfrm>
          <a:prstGeom prst="rect">
            <a:avLst/>
          </a:prstGeom>
        </p:spPr>
        <p:txBody>
          <a:bodyPr wrap="none">
            <a:spAutoFit/>
          </a:bodyPr>
          <a:lstStyle/>
          <a:p>
            <a:r>
              <a:rPr lang="es-CO" dirty="0"/>
              <a:t> </a:t>
            </a:r>
          </a:p>
        </p:txBody>
      </p:sp>
      <p:sp>
        <p:nvSpPr>
          <p:cNvPr id="5" name="Rectángulo 4"/>
          <p:cNvSpPr/>
          <p:nvPr/>
        </p:nvSpPr>
        <p:spPr>
          <a:xfrm>
            <a:off x="4680176" y="2282407"/>
            <a:ext cx="6487235" cy="646331"/>
          </a:xfrm>
          <a:prstGeom prst="rect">
            <a:avLst/>
          </a:prstGeom>
        </p:spPr>
        <p:txBody>
          <a:bodyPr wrap="square">
            <a:spAutoFit/>
          </a:bodyPr>
          <a:lstStyle/>
          <a:p>
            <a:endParaRPr lang="es-CO" dirty="0" smtClean="0"/>
          </a:p>
          <a:p>
            <a:endParaRPr lang="es-CO" dirty="0"/>
          </a:p>
        </p:txBody>
      </p:sp>
      <p:sp>
        <p:nvSpPr>
          <p:cNvPr id="2" name="CuadroTexto 1"/>
          <p:cNvSpPr txBox="1"/>
          <p:nvPr/>
        </p:nvSpPr>
        <p:spPr>
          <a:xfrm>
            <a:off x="5536276" y="2282407"/>
            <a:ext cx="5252060" cy="1754326"/>
          </a:xfrm>
          <a:prstGeom prst="rect">
            <a:avLst/>
          </a:prstGeom>
          <a:noFill/>
        </p:spPr>
        <p:txBody>
          <a:bodyPr wrap="square" rtlCol="0">
            <a:spAutoFit/>
          </a:bodyPr>
          <a:lstStyle/>
          <a:p>
            <a:pPr algn="ctr"/>
            <a:r>
              <a:rPr lang="es-ES" dirty="0"/>
              <a:t> La presente resolución rige a partir de la fecha de su publicación y modifica en lo pertinente la Resolución </a:t>
            </a:r>
            <a:r>
              <a:rPr lang="es-ES" dirty="0">
                <a:hlinkClick r:id="rId3" tooltip="Resolución 472 de 2017 MADS - Por la cual se reglamenta la gestión integral de los residuos generados en las actividades de Construcción y ..."/>
              </a:rPr>
              <a:t>0472</a:t>
            </a:r>
            <a:r>
              <a:rPr lang="es-ES" dirty="0"/>
              <a:t> de 2017.</a:t>
            </a:r>
          </a:p>
          <a:p>
            <a:pPr algn="ctr"/>
            <a:r>
              <a:rPr lang="es-ES" dirty="0"/>
              <a:t>Publíquese y cúmplase</a:t>
            </a:r>
            <a:r>
              <a:rPr lang="es-ES" b="1" dirty="0"/>
              <a:t>.</a:t>
            </a:r>
            <a:endParaRPr lang="es-ES" dirty="0"/>
          </a:p>
          <a:p>
            <a:pPr algn="ctr"/>
            <a:r>
              <a:rPr lang="es-ES" dirty="0"/>
              <a:t>Dada en Bogotá, D. C., a 23 de noviembre de 2021.</a:t>
            </a:r>
          </a:p>
          <a:p>
            <a:pPr algn="ctr"/>
            <a:r>
              <a:rPr lang="es-ES" dirty="0"/>
              <a:t>Ministro de Ambiente y Desarrollo Sostenible,</a:t>
            </a:r>
          </a:p>
        </p:txBody>
      </p:sp>
      <p:pic>
        <p:nvPicPr>
          <p:cNvPr id="9218" name="Picture 2" descr="RESOLUCIÓN 1257 de 23 de noviembre 2021- y su anexo técnico - gestión  integral de residuos de construcción y demolición . - SST-SAFEWO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599" y="1465942"/>
            <a:ext cx="4840602" cy="539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742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890003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6133</TotalTime>
  <Words>1910</Words>
  <Application>Microsoft Office PowerPoint</Application>
  <PresentationFormat>Panorámica</PresentationFormat>
  <Paragraphs>113</Paragraphs>
  <Slides>16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vt:i4>
      </vt:variant>
    </vt:vector>
  </HeadingPairs>
  <TitlesOfParts>
    <vt:vector size="22" baseType="lpstr">
      <vt:lpstr>Arial</vt:lpstr>
      <vt:lpstr>Arial Rounded MT Bold</vt:lpstr>
      <vt:lpstr>Calibri</vt:lpstr>
      <vt:lpstr>Calibri Light</vt:lpstr>
      <vt:lpstr>Tempus Sans ITC</vt:lpstr>
      <vt:lpstr>Tema de Office</vt:lpstr>
      <vt:lpstr>Presentación de PowerPoint</vt:lpstr>
      <vt:lpstr> Almacenamiento: Es la ubicación temporal de los RCD en recipientes, contenedores, sitios de acopio temporal y/o depósitos para su recolección y transporte con fines de aprovechamiento o disposición final.  Gran generador de RCD: Es el generador de RCD que cumple con alguna de las siguientes condiciones:   1) requiere la expedición de licencia de construcción en cualquiera de sus modalidades y/o licencia de intervención y ocupación del espacio público, así como los previstos en el inciso 2 del numeral 7 del artículo 2.2.6.1.1.7 y las entidades a que se refiere el parágrafo 2 del artículo 2.2.6.1.1.12 del Decreto 1077 de 2015 o la norma que lo modifique o sustituya. 2) los proyectos que requieren licencia ambiental. En ambos casos las obras deberán tener un área construida igual o superior a 2000 m2.   Simbiosis industrial: Estrategia colaborativa para el intercambio de flujos físicos de materiales, energía o agua y el compartir de servicios entre actores, para contribuir con el uso eficiente de recursos y la reducción de impactos ambientales de sistemas industriales.  Receptor: Persona natural o jurídica que, sin que la gestión de Residuos de Construcción y Demolición (RCD) constituya su actividad principal, utiliza RCD para aprovechamiento como materia prima dentro de su proceso productivo a través de simbiosis industrial, ya sea en proyectos, obras o actividades de la misma persona o de otras personas dentro del territorio nacional, bajo las condiciones establecidas en esta resolución.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Aracelly Arredondo Palacio</dc:creator>
  <cp:lastModifiedBy>Saray Tamayo Blanquiset</cp:lastModifiedBy>
  <cp:revision>447</cp:revision>
  <dcterms:created xsi:type="dcterms:W3CDTF">2019-04-29T14:10:40Z</dcterms:created>
  <dcterms:modified xsi:type="dcterms:W3CDTF">2022-07-06T22:24:23Z</dcterms:modified>
</cp:coreProperties>
</file>