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diagrams/data1.xml" ContentType="application/vnd.openxmlformats-officedocument.drawingml.diagramData+xml"/>
  <Override PartName="/ppt/presentation.xml" ContentType="application/vnd.openxmlformats-officedocument.presentationml.presentation.main+xml"/>
  <Override PartName="/ppt/slides/slide97.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9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9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54.xml" ContentType="application/vnd.openxmlformats-officedocument.presentationml.slide+xml"/>
  <Override PartName="/ppt/slides/slide46.xml" ContentType="application/vnd.openxmlformats-officedocument.presentationml.slide+xml"/>
  <Override PartName="/ppt/slides/slide56.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94.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74.xml" ContentType="application/vnd.openxmlformats-officedocument.presentationml.slide+xml"/>
  <Override PartName="/ppt/slides/slide55.xml" ContentType="application/vnd.openxmlformats-officedocument.presentationml.slide+xml"/>
  <Override PartName="/ppt/slides/slide58.xml" ContentType="application/vnd.openxmlformats-officedocument.presentationml.slide+xml"/>
  <Override PartName="/ppt/slides/slide62.xml" ContentType="application/vnd.openxmlformats-officedocument.presentationml.slide+xml"/>
  <Override PartName="/ppt/slides/slide60.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63.xml" ContentType="application/vnd.openxmlformats-officedocument.presentationml.slide+xml"/>
  <Override PartName="/ppt/slides/slide59.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73.xml" ContentType="application/vnd.openxmlformats-officedocument.presentationml.slide+xml"/>
  <Override PartName="/ppt/notesSlides/notesSlide15.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slideMasters/slideMaster3.xml" ContentType="application/vnd.openxmlformats-officedocument.presentationml.slideMaster+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slideMasters/slideMaster4.xml" ContentType="application/vnd.openxmlformats-officedocument.presentationml.slideMaster+xml"/>
  <Override PartName="/ppt/notesSlides/notesSlide24.xml" ContentType="application/vnd.openxmlformats-officedocument.presentationml.notesSlide+xml"/>
  <Override PartName="/ppt/slideMasters/slideMaster2.xml" ContentType="application/vnd.openxmlformats-officedocument.presentationml.slideMaster+xml"/>
  <Override PartName="/ppt/notesSlides/notesSlide11.xml" ContentType="application/vnd.openxmlformats-officedocument.presentationml.notesSl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19.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69.xml" ContentType="application/vnd.openxmlformats-officedocument.themeOverride+xml"/>
  <Override PartName="/ppt/notesMasters/notesMaster1.xml" ContentType="application/vnd.openxmlformats-officedocument.presentationml.notesMaster+xml"/>
  <Override PartName="/ppt/theme/themeOverride68.xml" ContentType="application/vnd.openxmlformats-officedocument.themeOverride+xml"/>
  <Override PartName="/ppt/theme/themeOverride47.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8.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13.xml" ContentType="application/vnd.openxmlformats-officedocument.themeOverride+xml"/>
  <Override PartName="/ppt/diagrams/layout1.xml" ContentType="application/vnd.openxmlformats-officedocument.drawingml.diagramLayout+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17.xml" ContentType="application/vnd.openxmlformats-officedocument.themeOverrid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1.xml" ContentType="application/vnd.openxmlformats-officedocument.themeOverr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5.xml" ContentType="application/vnd.openxmlformats-officedocument.themeOverride+xml"/>
  <Override PartName="/ppt/theme/themeOverride6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46.xml" ContentType="application/vnd.openxmlformats-officedocument.themeOverride+xml"/>
  <Override PartName="/ppt/theme/themeOverride45.xml" ContentType="application/vnd.openxmlformats-officedocument.themeOverride+xml"/>
  <Override PartName="/ppt/theme/themeOverride21.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1.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42.xml" ContentType="application/vnd.openxmlformats-officedocument.themeOverride+xml"/>
  <Override PartName="/ppt/theme/themeOverride41.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25.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40.xml" ContentType="application/vnd.openxmlformats-officedocument.themeOverride+xml"/>
  <Override PartName="/ppt/theme/themeOverride39.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3.xml" ContentType="application/vnd.openxmlformats-officedocument.themeOverride+xml"/>
  <Override PartName="/ppt/theme/themeOverride32.xml" ContentType="application/vnd.openxmlformats-officedocument.themeOverride+xml"/>
  <Override PartName="/ppt/theme/themeOverride34.xml" ContentType="application/vnd.openxmlformats-officedocument.themeOverride+xml"/>
  <Override PartName="/ppt/theme/themeOverride36.xml" ContentType="application/vnd.openxmlformats-officedocument.themeOverride+xml"/>
  <Override PartName="/ppt/theme/themeOverride35.xml" ContentType="application/vnd.openxmlformats-officedocument.themeOverrid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 id="2147483709" r:id="rId2"/>
    <p:sldMasterId id="2147483714" r:id="rId3"/>
    <p:sldMasterId id="2147483742" r:id="rId4"/>
  </p:sldMasterIdLst>
  <p:notesMasterIdLst>
    <p:notesMasterId r:id="rId104"/>
  </p:notesMasterIdLst>
  <p:sldIdLst>
    <p:sldId id="666" r:id="rId5"/>
    <p:sldId id="582" r:id="rId6"/>
    <p:sldId id="668" r:id="rId7"/>
    <p:sldId id="549" r:id="rId8"/>
    <p:sldId id="655" r:id="rId9"/>
    <p:sldId id="637" r:id="rId10"/>
    <p:sldId id="638" r:id="rId11"/>
    <p:sldId id="640" r:id="rId12"/>
    <p:sldId id="550" r:id="rId13"/>
    <p:sldId id="641" r:id="rId14"/>
    <p:sldId id="642" r:id="rId15"/>
    <p:sldId id="643" r:id="rId16"/>
    <p:sldId id="644" r:id="rId17"/>
    <p:sldId id="645" r:id="rId18"/>
    <p:sldId id="647" r:id="rId19"/>
    <p:sldId id="648" r:id="rId20"/>
    <p:sldId id="656" r:id="rId21"/>
    <p:sldId id="657" r:id="rId22"/>
    <p:sldId id="649" r:id="rId23"/>
    <p:sldId id="650" r:id="rId24"/>
    <p:sldId id="651" r:id="rId25"/>
    <p:sldId id="652" r:id="rId26"/>
    <p:sldId id="653" r:id="rId27"/>
    <p:sldId id="654" r:id="rId28"/>
    <p:sldId id="764" r:id="rId29"/>
    <p:sldId id="659" r:id="rId30"/>
    <p:sldId id="660" r:id="rId31"/>
    <p:sldId id="661" r:id="rId32"/>
    <p:sldId id="662" r:id="rId33"/>
    <p:sldId id="663" r:id="rId34"/>
    <p:sldId id="665" r:id="rId35"/>
    <p:sldId id="765" r:id="rId36"/>
    <p:sldId id="553" r:id="rId37"/>
    <p:sldId id="499" r:id="rId38"/>
    <p:sldId id="501" r:id="rId39"/>
    <p:sldId id="503" r:id="rId40"/>
    <p:sldId id="760" r:id="rId41"/>
    <p:sldId id="504" r:id="rId42"/>
    <p:sldId id="762" r:id="rId43"/>
    <p:sldId id="761" r:id="rId44"/>
    <p:sldId id="781" r:id="rId45"/>
    <p:sldId id="511" r:id="rId46"/>
    <p:sldId id="766" r:id="rId47"/>
    <p:sldId id="731" r:id="rId48"/>
    <p:sldId id="730" r:id="rId49"/>
    <p:sldId id="753" r:id="rId50"/>
    <p:sldId id="754" r:id="rId51"/>
    <p:sldId id="755" r:id="rId52"/>
    <p:sldId id="756" r:id="rId53"/>
    <p:sldId id="757" r:id="rId54"/>
    <p:sldId id="759" r:id="rId55"/>
    <p:sldId id="683" r:id="rId56"/>
    <p:sldId id="772" r:id="rId57"/>
    <p:sldId id="782" r:id="rId58"/>
    <p:sldId id="774" r:id="rId59"/>
    <p:sldId id="775" r:id="rId60"/>
    <p:sldId id="776" r:id="rId61"/>
    <p:sldId id="780" r:id="rId62"/>
    <p:sldId id="777" r:id="rId63"/>
    <p:sldId id="778" r:id="rId64"/>
    <p:sldId id="779" r:id="rId65"/>
    <p:sldId id="694" r:id="rId66"/>
    <p:sldId id="737" r:id="rId67"/>
    <p:sldId id="738" r:id="rId68"/>
    <p:sldId id="739" r:id="rId69"/>
    <p:sldId id="746" r:id="rId70"/>
    <p:sldId id="747" r:id="rId71"/>
    <p:sldId id="750" r:id="rId72"/>
    <p:sldId id="751" r:id="rId73"/>
    <p:sldId id="752" r:id="rId74"/>
    <p:sldId id="695" r:id="rId75"/>
    <p:sldId id="696" r:id="rId76"/>
    <p:sldId id="697" r:id="rId77"/>
    <p:sldId id="698" r:id="rId78"/>
    <p:sldId id="699" r:id="rId79"/>
    <p:sldId id="700" r:id="rId80"/>
    <p:sldId id="710" r:id="rId81"/>
    <p:sldId id="711" r:id="rId82"/>
    <p:sldId id="712" r:id="rId83"/>
    <p:sldId id="713" r:id="rId84"/>
    <p:sldId id="714" r:id="rId85"/>
    <p:sldId id="715" r:id="rId86"/>
    <p:sldId id="716" r:id="rId87"/>
    <p:sldId id="717" r:id="rId88"/>
    <p:sldId id="718" r:id="rId89"/>
    <p:sldId id="719" r:id="rId90"/>
    <p:sldId id="720" r:id="rId91"/>
    <p:sldId id="721" r:id="rId92"/>
    <p:sldId id="722" r:id="rId93"/>
    <p:sldId id="783" r:id="rId94"/>
    <p:sldId id="784" r:id="rId95"/>
    <p:sldId id="785" r:id="rId96"/>
    <p:sldId id="786" r:id="rId97"/>
    <p:sldId id="726" r:id="rId98"/>
    <p:sldId id="727" r:id="rId99"/>
    <p:sldId id="768" r:id="rId100"/>
    <p:sldId id="769" r:id="rId101"/>
    <p:sldId id="771" r:id="rId102"/>
    <p:sldId id="728" r:id="rId10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8" autoAdjust="0"/>
    <p:restoredTop sz="94660"/>
  </p:normalViewPr>
  <p:slideViewPr>
    <p:cSldViewPr snapToGrid="0">
      <p:cViewPr varScale="1">
        <p:scale>
          <a:sx n="95" d="100"/>
          <a:sy n="95" d="100"/>
        </p:scale>
        <p:origin x="366" y="96"/>
      </p:cViewPr>
      <p:guideLst>
        <p:guide orient="horz" pos="2160"/>
        <p:guide pos="3840"/>
      </p:guideLst>
    </p:cSldViewPr>
  </p:slideViewPr>
  <p:notesTextViewPr>
    <p:cViewPr>
      <p:scale>
        <a:sx n="1" d="1"/>
        <a:sy n="1" d="1"/>
      </p:scale>
      <p:origin x="0" y="0"/>
    </p:cViewPr>
  </p:notesTextViewPr>
  <p:sorterViewPr>
    <p:cViewPr>
      <p:scale>
        <a:sx n="66" d="100"/>
        <a:sy n="66" d="100"/>
      </p:scale>
      <p:origin x="0" y="156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heme" Target="theme/theme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tableStyles" Target="tableStyle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customXml" Target="../customXml/item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customXml" Target="../customXml/item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A14153-27C5-48B7-9A94-93A24E355314}" type="doc">
      <dgm:prSet loTypeId="urn:microsoft.com/office/officeart/2005/8/layout/cycle6" loCatId="relationship" qsTypeId="urn:microsoft.com/office/officeart/2005/8/quickstyle/simple1" qsCatId="simple" csTypeId="urn:microsoft.com/office/officeart/2005/8/colors/colorful1#1" csCatId="colorful" phldr="1"/>
      <dgm:spPr/>
      <dgm:t>
        <a:bodyPr/>
        <a:lstStyle/>
        <a:p>
          <a:endParaRPr lang="es-CO"/>
        </a:p>
      </dgm:t>
    </dgm:pt>
    <dgm:pt modelId="{F3BA5381-4404-4EBB-963A-C8E909376D6C}">
      <dgm:prSet phldrT="[Texto]" custT="1"/>
      <dgm:spPr>
        <a:solidFill>
          <a:srgbClr val="00B0F0"/>
        </a:solidFill>
      </dgm:spPr>
      <dgm:t>
        <a:bodyPr/>
        <a:lstStyle/>
        <a:p>
          <a:r>
            <a:rPr lang="es-CO" sz="1600" dirty="0" smtClean="0">
              <a:solidFill>
                <a:schemeClr val="tx1"/>
              </a:solidFill>
              <a:latin typeface="+mj-lt"/>
            </a:rPr>
            <a:t>Ministerio de Ambiente y Desarrollo Sostenible </a:t>
          </a:r>
          <a:endParaRPr lang="es-CO" sz="1600" dirty="0">
            <a:solidFill>
              <a:schemeClr val="tx1"/>
            </a:solidFill>
            <a:latin typeface="+mj-lt"/>
          </a:endParaRPr>
        </a:p>
      </dgm:t>
    </dgm:pt>
    <dgm:pt modelId="{033884C3-E7E3-44D2-8E1F-2F8355D400E3}" type="parTrans" cxnId="{DD14CC95-E449-431A-BC69-5A6EB9994264}">
      <dgm:prSet/>
      <dgm:spPr/>
      <dgm:t>
        <a:bodyPr/>
        <a:lstStyle/>
        <a:p>
          <a:endParaRPr lang="es-CO"/>
        </a:p>
      </dgm:t>
    </dgm:pt>
    <dgm:pt modelId="{0C356D17-F997-4CA4-84B4-D141960C6395}" type="sibTrans" cxnId="{DD14CC95-E449-431A-BC69-5A6EB9994264}">
      <dgm:prSet/>
      <dgm:spPr/>
      <dgm:t>
        <a:bodyPr/>
        <a:lstStyle/>
        <a:p>
          <a:endParaRPr lang="es-CO"/>
        </a:p>
      </dgm:t>
    </dgm:pt>
    <dgm:pt modelId="{57AE362E-A5F8-40B2-87B2-770A03E0CEDA}">
      <dgm:prSet phldrT="[Texto]" custT="1"/>
      <dgm:spPr/>
      <dgm:t>
        <a:bodyPr/>
        <a:lstStyle/>
        <a:p>
          <a:r>
            <a:rPr lang="es-CO" sz="1600" dirty="0" smtClean="0">
              <a:solidFill>
                <a:schemeClr val="tx1"/>
              </a:solidFill>
              <a:latin typeface="+mj-lt"/>
            </a:rPr>
            <a:t>Gobernación de Antioquia </a:t>
          </a:r>
          <a:endParaRPr lang="es-CO" sz="1600" dirty="0">
            <a:solidFill>
              <a:schemeClr val="tx1"/>
            </a:solidFill>
            <a:latin typeface="+mj-lt"/>
          </a:endParaRPr>
        </a:p>
      </dgm:t>
    </dgm:pt>
    <dgm:pt modelId="{E1A127E9-06F4-4D3B-99EC-DF98BBDAA8EC}" type="parTrans" cxnId="{9F336C3E-59EC-4F2B-8170-4D1A77E6873F}">
      <dgm:prSet/>
      <dgm:spPr/>
      <dgm:t>
        <a:bodyPr/>
        <a:lstStyle/>
        <a:p>
          <a:endParaRPr lang="es-CO"/>
        </a:p>
      </dgm:t>
    </dgm:pt>
    <dgm:pt modelId="{73E0F350-7802-4ED7-B028-7431599A6391}" type="sibTrans" cxnId="{9F336C3E-59EC-4F2B-8170-4D1A77E6873F}">
      <dgm:prSet/>
      <dgm:spPr/>
      <dgm:t>
        <a:bodyPr/>
        <a:lstStyle/>
        <a:p>
          <a:endParaRPr lang="es-CO"/>
        </a:p>
      </dgm:t>
    </dgm:pt>
    <dgm:pt modelId="{3722709A-CEC1-439C-8363-D01694B28875}">
      <dgm:prSet phldrT="[Texto]"/>
      <dgm:spPr/>
      <dgm:t>
        <a:bodyPr/>
        <a:lstStyle/>
        <a:p>
          <a:r>
            <a:rPr lang="es-CO" dirty="0" smtClean="0">
              <a:solidFill>
                <a:schemeClr val="tx1"/>
              </a:solidFill>
              <a:latin typeface="+mj-lt"/>
            </a:rPr>
            <a:t>Corporaciones Autónomas Regionales </a:t>
          </a:r>
          <a:endParaRPr lang="es-CO" dirty="0">
            <a:solidFill>
              <a:schemeClr val="tx1"/>
            </a:solidFill>
            <a:latin typeface="+mj-lt"/>
          </a:endParaRPr>
        </a:p>
      </dgm:t>
    </dgm:pt>
    <dgm:pt modelId="{7EBAA8D4-3989-46E9-AA31-5368B44901B1}" type="parTrans" cxnId="{E3688427-9976-4C33-B898-B4A2938BED09}">
      <dgm:prSet/>
      <dgm:spPr/>
      <dgm:t>
        <a:bodyPr/>
        <a:lstStyle/>
        <a:p>
          <a:endParaRPr lang="es-CO"/>
        </a:p>
      </dgm:t>
    </dgm:pt>
    <dgm:pt modelId="{562B9156-D8BB-4104-A920-4860CD7CF155}" type="sibTrans" cxnId="{E3688427-9976-4C33-B898-B4A2938BED09}">
      <dgm:prSet/>
      <dgm:spPr/>
      <dgm:t>
        <a:bodyPr/>
        <a:lstStyle/>
        <a:p>
          <a:endParaRPr lang="es-CO"/>
        </a:p>
      </dgm:t>
    </dgm:pt>
    <dgm:pt modelId="{128539A0-B15C-47FD-9F64-1498E457518F}">
      <dgm:prSet phldrT="[Texto]"/>
      <dgm:spPr/>
      <dgm:t>
        <a:bodyPr/>
        <a:lstStyle/>
        <a:p>
          <a:r>
            <a:rPr lang="es-CO" dirty="0" smtClean="0">
              <a:solidFill>
                <a:schemeClr val="tx1"/>
              </a:solidFill>
              <a:latin typeface="+mj-lt"/>
            </a:rPr>
            <a:t>Parques Nacionales Naturales </a:t>
          </a:r>
          <a:endParaRPr lang="es-CO" dirty="0">
            <a:solidFill>
              <a:schemeClr val="tx1"/>
            </a:solidFill>
            <a:latin typeface="+mj-lt"/>
          </a:endParaRPr>
        </a:p>
      </dgm:t>
    </dgm:pt>
    <dgm:pt modelId="{80B0A015-BDAB-4CCB-9E70-1E0812A10FED}" type="parTrans" cxnId="{1C80382B-848C-42B9-8CB5-5B35F9B5A357}">
      <dgm:prSet/>
      <dgm:spPr/>
      <dgm:t>
        <a:bodyPr/>
        <a:lstStyle/>
        <a:p>
          <a:endParaRPr lang="es-CO"/>
        </a:p>
      </dgm:t>
    </dgm:pt>
    <dgm:pt modelId="{5F68BA40-FE4A-408A-A5D5-D6DD3E0D0716}" type="sibTrans" cxnId="{1C80382B-848C-42B9-8CB5-5B35F9B5A357}">
      <dgm:prSet/>
      <dgm:spPr/>
      <dgm:t>
        <a:bodyPr/>
        <a:lstStyle/>
        <a:p>
          <a:endParaRPr lang="es-CO"/>
        </a:p>
      </dgm:t>
    </dgm:pt>
    <dgm:pt modelId="{57EB7B8E-C516-482B-A728-802668742F22}">
      <dgm:prSet phldrT="[Texto]" custT="1"/>
      <dgm:spPr/>
      <dgm:t>
        <a:bodyPr/>
        <a:lstStyle/>
        <a:p>
          <a:r>
            <a:rPr lang="es-CO" sz="1600" dirty="0" smtClean="0">
              <a:solidFill>
                <a:schemeClr val="tx1"/>
              </a:solidFill>
              <a:latin typeface="+mj-lt"/>
            </a:rPr>
            <a:t>Autoridad Nacional de Licencias Ambientales </a:t>
          </a:r>
          <a:endParaRPr lang="es-CO" sz="1600" dirty="0">
            <a:solidFill>
              <a:schemeClr val="tx1"/>
            </a:solidFill>
            <a:latin typeface="+mj-lt"/>
          </a:endParaRPr>
        </a:p>
      </dgm:t>
    </dgm:pt>
    <dgm:pt modelId="{8478E0AE-0DBE-4D77-B522-6F493472D49B}" type="parTrans" cxnId="{B27BB989-8B81-42EB-9162-0D1EC4933706}">
      <dgm:prSet/>
      <dgm:spPr/>
      <dgm:t>
        <a:bodyPr/>
        <a:lstStyle/>
        <a:p>
          <a:endParaRPr lang="es-CO"/>
        </a:p>
      </dgm:t>
    </dgm:pt>
    <dgm:pt modelId="{57C006A2-13B6-4453-A5F8-13F641C856B8}" type="sibTrans" cxnId="{B27BB989-8B81-42EB-9162-0D1EC4933706}">
      <dgm:prSet/>
      <dgm:spPr/>
      <dgm:t>
        <a:bodyPr/>
        <a:lstStyle/>
        <a:p>
          <a:endParaRPr lang="es-CO"/>
        </a:p>
      </dgm:t>
    </dgm:pt>
    <dgm:pt modelId="{B4281CC3-EC5D-441B-897E-06F4920BA83B}">
      <dgm:prSet phldrT="[Texto]"/>
      <dgm:spPr/>
      <dgm:t>
        <a:bodyPr/>
        <a:lstStyle/>
        <a:p>
          <a:r>
            <a:rPr lang="es-CO" dirty="0" smtClean="0">
              <a:solidFill>
                <a:schemeClr val="tx1"/>
              </a:solidFill>
              <a:latin typeface="+mj-lt"/>
            </a:rPr>
            <a:t>Alcaldías Municipales </a:t>
          </a:r>
          <a:endParaRPr lang="es-CO" dirty="0">
            <a:solidFill>
              <a:schemeClr val="tx1"/>
            </a:solidFill>
            <a:latin typeface="+mj-lt"/>
          </a:endParaRPr>
        </a:p>
      </dgm:t>
    </dgm:pt>
    <dgm:pt modelId="{0E68CCCC-4AF1-4FFF-ADB5-062685814D03}" type="parTrans" cxnId="{18D3A9FB-9E7E-4DDA-BEFC-EE023AA98490}">
      <dgm:prSet/>
      <dgm:spPr/>
      <dgm:t>
        <a:bodyPr/>
        <a:lstStyle/>
        <a:p>
          <a:endParaRPr lang="es-CO"/>
        </a:p>
      </dgm:t>
    </dgm:pt>
    <dgm:pt modelId="{BBC7F76A-EDEE-4988-885A-2519C52B33FC}" type="sibTrans" cxnId="{18D3A9FB-9E7E-4DDA-BEFC-EE023AA98490}">
      <dgm:prSet/>
      <dgm:spPr/>
      <dgm:t>
        <a:bodyPr/>
        <a:lstStyle/>
        <a:p>
          <a:endParaRPr lang="es-CO"/>
        </a:p>
      </dgm:t>
    </dgm:pt>
    <dgm:pt modelId="{F657E980-D65D-4E06-BA3F-1636B8150A78}" type="pres">
      <dgm:prSet presAssocID="{78A14153-27C5-48B7-9A94-93A24E355314}" presName="cycle" presStyleCnt="0">
        <dgm:presLayoutVars>
          <dgm:dir/>
          <dgm:resizeHandles val="exact"/>
        </dgm:presLayoutVars>
      </dgm:prSet>
      <dgm:spPr/>
      <dgm:t>
        <a:bodyPr/>
        <a:lstStyle/>
        <a:p>
          <a:endParaRPr lang="es-CO"/>
        </a:p>
      </dgm:t>
    </dgm:pt>
    <dgm:pt modelId="{C299780F-0FF4-4506-99BA-42097F2E4B68}" type="pres">
      <dgm:prSet presAssocID="{F3BA5381-4404-4EBB-963A-C8E909376D6C}" presName="node" presStyleLbl="node1" presStyleIdx="0" presStyleCnt="6">
        <dgm:presLayoutVars>
          <dgm:bulletEnabled val="1"/>
        </dgm:presLayoutVars>
      </dgm:prSet>
      <dgm:spPr/>
      <dgm:t>
        <a:bodyPr/>
        <a:lstStyle/>
        <a:p>
          <a:endParaRPr lang="es-CO"/>
        </a:p>
      </dgm:t>
    </dgm:pt>
    <dgm:pt modelId="{B508DB7C-9739-4029-8518-DF48FAC12919}" type="pres">
      <dgm:prSet presAssocID="{F3BA5381-4404-4EBB-963A-C8E909376D6C}" presName="spNode" presStyleCnt="0"/>
      <dgm:spPr/>
    </dgm:pt>
    <dgm:pt modelId="{5CDF280E-67F4-45AA-84A6-098475BC3932}" type="pres">
      <dgm:prSet presAssocID="{0C356D17-F997-4CA4-84B4-D141960C6395}" presName="sibTrans" presStyleLbl="sibTrans1D1" presStyleIdx="0" presStyleCnt="6"/>
      <dgm:spPr/>
      <dgm:t>
        <a:bodyPr/>
        <a:lstStyle/>
        <a:p>
          <a:endParaRPr lang="es-CO"/>
        </a:p>
      </dgm:t>
    </dgm:pt>
    <dgm:pt modelId="{7AE58DF4-E2BC-40A6-B495-162315386836}" type="pres">
      <dgm:prSet presAssocID="{57AE362E-A5F8-40B2-87B2-770A03E0CEDA}" presName="node" presStyleLbl="node1" presStyleIdx="1" presStyleCnt="6">
        <dgm:presLayoutVars>
          <dgm:bulletEnabled val="1"/>
        </dgm:presLayoutVars>
      </dgm:prSet>
      <dgm:spPr/>
      <dgm:t>
        <a:bodyPr/>
        <a:lstStyle/>
        <a:p>
          <a:endParaRPr lang="es-CO"/>
        </a:p>
      </dgm:t>
    </dgm:pt>
    <dgm:pt modelId="{2A8C63A2-76FE-432A-841C-45825C728759}" type="pres">
      <dgm:prSet presAssocID="{57AE362E-A5F8-40B2-87B2-770A03E0CEDA}" presName="spNode" presStyleCnt="0"/>
      <dgm:spPr/>
    </dgm:pt>
    <dgm:pt modelId="{81CA98CB-FEA0-449D-A7D1-5B43C3DCC402}" type="pres">
      <dgm:prSet presAssocID="{73E0F350-7802-4ED7-B028-7431599A6391}" presName="sibTrans" presStyleLbl="sibTrans1D1" presStyleIdx="1" presStyleCnt="6"/>
      <dgm:spPr/>
      <dgm:t>
        <a:bodyPr/>
        <a:lstStyle/>
        <a:p>
          <a:endParaRPr lang="es-CO"/>
        </a:p>
      </dgm:t>
    </dgm:pt>
    <dgm:pt modelId="{181B4E5E-01C6-4BF4-AEC3-03E8428365A9}" type="pres">
      <dgm:prSet presAssocID="{B4281CC3-EC5D-441B-897E-06F4920BA83B}" presName="node" presStyleLbl="node1" presStyleIdx="2" presStyleCnt="6">
        <dgm:presLayoutVars>
          <dgm:bulletEnabled val="1"/>
        </dgm:presLayoutVars>
      </dgm:prSet>
      <dgm:spPr/>
      <dgm:t>
        <a:bodyPr/>
        <a:lstStyle/>
        <a:p>
          <a:endParaRPr lang="es-CO"/>
        </a:p>
      </dgm:t>
    </dgm:pt>
    <dgm:pt modelId="{1282B396-DEF6-4C81-B68E-241959419391}" type="pres">
      <dgm:prSet presAssocID="{B4281CC3-EC5D-441B-897E-06F4920BA83B}" presName="spNode" presStyleCnt="0"/>
      <dgm:spPr/>
    </dgm:pt>
    <dgm:pt modelId="{EBE9AE93-BCDA-4C75-8E4E-5E8F6A7FAC61}" type="pres">
      <dgm:prSet presAssocID="{BBC7F76A-EDEE-4988-885A-2519C52B33FC}" presName="sibTrans" presStyleLbl="sibTrans1D1" presStyleIdx="2" presStyleCnt="6"/>
      <dgm:spPr/>
      <dgm:t>
        <a:bodyPr/>
        <a:lstStyle/>
        <a:p>
          <a:endParaRPr lang="es-CO"/>
        </a:p>
      </dgm:t>
    </dgm:pt>
    <dgm:pt modelId="{1C0E318A-D91E-459D-B7C0-F5971B2A88C6}" type="pres">
      <dgm:prSet presAssocID="{3722709A-CEC1-439C-8363-D01694B28875}" presName="node" presStyleLbl="node1" presStyleIdx="3" presStyleCnt="6">
        <dgm:presLayoutVars>
          <dgm:bulletEnabled val="1"/>
        </dgm:presLayoutVars>
      </dgm:prSet>
      <dgm:spPr/>
      <dgm:t>
        <a:bodyPr/>
        <a:lstStyle/>
        <a:p>
          <a:endParaRPr lang="es-CO"/>
        </a:p>
      </dgm:t>
    </dgm:pt>
    <dgm:pt modelId="{69B441E0-1243-4B41-A390-17EEF88C64F8}" type="pres">
      <dgm:prSet presAssocID="{3722709A-CEC1-439C-8363-D01694B28875}" presName="spNode" presStyleCnt="0"/>
      <dgm:spPr/>
    </dgm:pt>
    <dgm:pt modelId="{32A758B4-445F-4183-8F3A-9D47B7C9C384}" type="pres">
      <dgm:prSet presAssocID="{562B9156-D8BB-4104-A920-4860CD7CF155}" presName="sibTrans" presStyleLbl="sibTrans1D1" presStyleIdx="3" presStyleCnt="6"/>
      <dgm:spPr/>
      <dgm:t>
        <a:bodyPr/>
        <a:lstStyle/>
        <a:p>
          <a:endParaRPr lang="es-CO"/>
        </a:p>
      </dgm:t>
    </dgm:pt>
    <dgm:pt modelId="{170067C0-5F4B-4321-B713-66894885ADC9}" type="pres">
      <dgm:prSet presAssocID="{128539A0-B15C-47FD-9F64-1498E457518F}" presName="node" presStyleLbl="node1" presStyleIdx="4" presStyleCnt="6">
        <dgm:presLayoutVars>
          <dgm:bulletEnabled val="1"/>
        </dgm:presLayoutVars>
      </dgm:prSet>
      <dgm:spPr/>
      <dgm:t>
        <a:bodyPr/>
        <a:lstStyle/>
        <a:p>
          <a:endParaRPr lang="es-CO"/>
        </a:p>
      </dgm:t>
    </dgm:pt>
    <dgm:pt modelId="{713487DE-AC80-4CBF-B7BD-D2BCF2C3E0FE}" type="pres">
      <dgm:prSet presAssocID="{128539A0-B15C-47FD-9F64-1498E457518F}" presName="spNode" presStyleCnt="0"/>
      <dgm:spPr/>
    </dgm:pt>
    <dgm:pt modelId="{87B8390C-5DAA-46A3-9C72-9F621BEA020C}" type="pres">
      <dgm:prSet presAssocID="{5F68BA40-FE4A-408A-A5D5-D6DD3E0D0716}" presName="sibTrans" presStyleLbl="sibTrans1D1" presStyleIdx="4" presStyleCnt="6"/>
      <dgm:spPr/>
      <dgm:t>
        <a:bodyPr/>
        <a:lstStyle/>
        <a:p>
          <a:endParaRPr lang="es-CO"/>
        </a:p>
      </dgm:t>
    </dgm:pt>
    <dgm:pt modelId="{055A8476-A6DF-4C79-9DC5-4773D24FECD6}" type="pres">
      <dgm:prSet presAssocID="{57EB7B8E-C516-482B-A728-802668742F22}" presName="node" presStyleLbl="node1" presStyleIdx="5" presStyleCnt="6">
        <dgm:presLayoutVars>
          <dgm:bulletEnabled val="1"/>
        </dgm:presLayoutVars>
      </dgm:prSet>
      <dgm:spPr/>
      <dgm:t>
        <a:bodyPr/>
        <a:lstStyle/>
        <a:p>
          <a:endParaRPr lang="es-CO"/>
        </a:p>
      </dgm:t>
    </dgm:pt>
    <dgm:pt modelId="{D9DDA0E0-7681-4AAE-BE89-DAC272171A4A}" type="pres">
      <dgm:prSet presAssocID="{57EB7B8E-C516-482B-A728-802668742F22}" presName="spNode" presStyleCnt="0"/>
      <dgm:spPr/>
    </dgm:pt>
    <dgm:pt modelId="{CBD03385-8598-4267-BFEC-4B23416EC3CB}" type="pres">
      <dgm:prSet presAssocID="{57C006A2-13B6-4453-A5F8-13F641C856B8}" presName="sibTrans" presStyleLbl="sibTrans1D1" presStyleIdx="5" presStyleCnt="6"/>
      <dgm:spPr/>
      <dgm:t>
        <a:bodyPr/>
        <a:lstStyle/>
        <a:p>
          <a:endParaRPr lang="es-CO"/>
        </a:p>
      </dgm:t>
    </dgm:pt>
  </dgm:ptLst>
  <dgm:cxnLst>
    <dgm:cxn modelId="{B8BCB2D2-2505-4C97-965A-208AD29EB3B3}" type="presOf" srcId="{B4281CC3-EC5D-441B-897E-06F4920BA83B}" destId="{181B4E5E-01C6-4BF4-AEC3-03E8428365A9}" srcOrd="0" destOrd="0" presId="urn:microsoft.com/office/officeart/2005/8/layout/cycle6"/>
    <dgm:cxn modelId="{FC76BD7A-9765-4E35-9B21-51CD293FB7AC}" type="presOf" srcId="{73E0F350-7802-4ED7-B028-7431599A6391}" destId="{81CA98CB-FEA0-449D-A7D1-5B43C3DCC402}" srcOrd="0" destOrd="0" presId="urn:microsoft.com/office/officeart/2005/8/layout/cycle6"/>
    <dgm:cxn modelId="{DD14CC95-E449-431A-BC69-5A6EB9994264}" srcId="{78A14153-27C5-48B7-9A94-93A24E355314}" destId="{F3BA5381-4404-4EBB-963A-C8E909376D6C}" srcOrd="0" destOrd="0" parTransId="{033884C3-E7E3-44D2-8E1F-2F8355D400E3}" sibTransId="{0C356D17-F997-4CA4-84B4-D141960C6395}"/>
    <dgm:cxn modelId="{480A2FA5-F087-4F9D-AF52-AA6056D032DD}" type="presOf" srcId="{0C356D17-F997-4CA4-84B4-D141960C6395}" destId="{5CDF280E-67F4-45AA-84A6-098475BC3932}" srcOrd="0" destOrd="0" presId="urn:microsoft.com/office/officeart/2005/8/layout/cycle6"/>
    <dgm:cxn modelId="{85955CF4-B5C4-4A12-A968-B4D0B0F5A9F6}" type="presOf" srcId="{BBC7F76A-EDEE-4988-885A-2519C52B33FC}" destId="{EBE9AE93-BCDA-4C75-8E4E-5E8F6A7FAC61}" srcOrd="0" destOrd="0" presId="urn:microsoft.com/office/officeart/2005/8/layout/cycle6"/>
    <dgm:cxn modelId="{2A85AF55-804A-4CAD-84AB-1FD05A6671A3}" type="presOf" srcId="{562B9156-D8BB-4104-A920-4860CD7CF155}" destId="{32A758B4-445F-4183-8F3A-9D47B7C9C384}" srcOrd="0" destOrd="0" presId="urn:microsoft.com/office/officeart/2005/8/layout/cycle6"/>
    <dgm:cxn modelId="{7291F7ED-F0FE-4010-AC3C-3DDCFF133E8B}" type="presOf" srcId="{F3BA5381-4404-4EBB-963A-C8E909376D6C}" destId="{C299780F-0FF4-4506-99BA-42097F2E4B68}" srcOrd="0" destOrd="0" presId="urn:microsoft.com/office/officeart/2005/8/layout/cycle6"/>
    <dgm:cxn modelId="{51FBD0F5-F8D6-4662-B1B4-2098E7350386}" type="presOf" srcId="{128539A0-B15C-47FD-9F64-1498E457518F}" destId="{170067C0-5F4B-4321-B713-66894885ADC9}" srcOrd="0" destOrd="0" presId="urn:microsoft.com/office/officeart/2005/8/layout/cycle6"/>
    <dgm:cxn modelId="{E3688427-9976-4C33-B898-B4A2938BED09}" srcId="{78A14153-27C5-48B7-9A94-93A24E355314}" destId="{3722709A-CEC1-439C-8363-D01694B28875}" srcOrd="3" destOrd="0" parTransId="{7EBAA8D4-3989-46E9-AA31-5368B44901B1}" sibTransId="{562B9156-D8BB-4104-A920-4860CD7CF155}"/>
    <dgm:cxn modelId="{EEC420E6-1475-49F4-82AF-03EC147E1DED}" type="presOf" srcId="{5F68BA40-FE4A-408A-A5D5-D6DD3E0D0716}" destId="{87B8390C-5DAA-46A3-9C72-9F621BEA020C}" srcOrd="0" destOrd="0" presId="urn:microsoft.com/office/officeart/2005/8/layout/cycle6"/>
    <dgm:cxn modelId="{9F336C3E-59EC-4F2B-8170-4D1A77E6873F}" srcId="{78A14153-27C5-48B7-9A94-93A24E355314}" destId="{57AE362E-A5F8-40B2-87B2-770A03E0CEDA}" srcOrd="1" destOrd="0" parTransId="{E1A127E9-06F4-4D3B-99EC-DF98BBDAA8EC}" sibTransId="{73E0F350-7802-4ED7-B028-7431599A6391}"/>
    <dgm:cxn modelId="{18D3A9FB-9E7E-4DDA-BEFC-EE023AA98490}" srcId="{78A14153-27C5-48B7-9A94-93A24E355314}" destId="{B4281CC3-EC5D-441B-897E-06F4920BA83B}" srcOrd="2" destOrd="0" parTransId="{0E68CCCC-4AF1-4FFF-ADB5-062685814D03}" sibTransId="{BBC7F76A-EDEE-4988-885A-2519C52B33FC}"/>
    <dgm:cxn modelId="{AA0076DE-DA29-418C-8820-09EB6A00B104}" type="presOf" srcId="{57AE362E-A5F8-40B2-87B2-770A03E0CEDA}" destId="{7AE58DF4-E2BC-40A6-B495-162315386836}" srcOrd="0" destOrd="0" presId="urn:microsoft.com/office/officeart/2005/8/layout/cycle6"/>
    <dgm:cxn modelId="{50C10283-AAB5-43F1-B0E0-E81A84932516}" type="presOf" srcId="{57C006A2-13B6-4453-A5F8-13F641C856B8}" destId="{CBD03385-8598-4267-BFEC-4B23416EC3CB}" srcOrd="0" destOrd="0" presId="urn:microsoft.com/office/officeart/2005/8/layout/cycle6"/>
    <dgm:cxn modelId="{B27BB989-8B81-42EB-9162-0D1EC4933706}" srcId="{78A14153-27C5-48B7-9A94-93A24E355314}" destId="{57EB7B8E-C516-482B-A728-802668742F22}" srcOrd="5" destOrd="0" parTransId="{8478E0AE-0DBE-4D77-B522-6F493472D49B}" sibTransId="{57C006A2-13B6-4453-A5F8-13F641C856B8}"/>
    <dgm:cxn modelId="{3237B589-2C91-4648-8943-4793E479C7A6}" type="presOf" srcId="{57EB7B8E-C516-482B-A728-802668742F22}" destId="{055A8476-A6DF-4C79-9DC5-4773D24FECD6}" srcOrd="0" destOrd="0" presId="urn:microsoft.com/office/officeart/2005/8/layout/cycle6"/>
    <dgm:cxn modelId="{6B2956B4-1E6B-4844-90E5-83516F07910B}" type="presOf" srcId="{3722709A-CEC1-439C-8363-D01694B28875}" destId="{1C0E318A-D91E-459D-B7C0-F5971B2A88C6}" srcOrd="0" destOrd="0" presId="urn:microsoft.com/office/officeart/2005/8/layout/cycle6"/>
    <dgm:cxn modelId="{1C80382B-848C-42B9-8CB5-5B35F9B5A357}" srcId="{78A14153-27C5-48B7-9A94-93A24E355314}" destId="{128539A0-B15C-47FD-9F64-1498E457518F}" srcOrd="4" destOrd="0" parTransId="{80B0A015-BDAB-4CCB-9E70-1E0812A10FED}" sibTransId="{5F68BA40-FE4A-408A-A5D5-D6DD3E0D0716}"/>
    <dgm:cxn modelId="{D0163BE7-58CA-4F2C-9128-ED26210733C9}" type="presOf" srcId="{78A14153-27C5-48B7-9A94-93A24E355314}" destId="{F657E980-D65D-4E06-BA3F-1636B8150A78}" srcOrd="0" destOrd="0" presId="urn:microsoft.com/office/officeart/2005/8/layout/cycle6"/>
    <dgm:cxn modelId="{93E110B4-EC14-49EA-B686-5E80E5D9AD04}" type="presParOf" srcId="{F657E980-D65D-4E06-BA3F-1636B8150A78}" destId="{C299780F-0FF4-4506-99BA-42097F2E4B68}" srcOrd="0" destOrd="0" presId="urn:microsoft.com/office/officeart/2005/8/layout/cycle6"/>
    <dgm:cxn modelId="{7E604862-2275-4DCB-ADE2-3868D2284A4A}" type="presParOf" srcId="{F657E980-D65D-4E06-BA3F-1636B8150A78}" destId="{B508DB7C-9739-4029-8518-DF48FAC12919}" srcOrd="1" destOrd="0" presId="urn:microsoft.com/office/officeart/2005/8/layout/cycle6"/>
    <dgm:cxn modelId="{95CAE7DC-EEBD-47C1-B0D7-69347A206D41}" type="presParOf" srcId="{F657E980-D65D-4E06-BA3F-1636B8150A78}" destId="{5CDF280E-67F4-45AA-84A6-098475BC3932}" srcOrd="2" destOrd="0" presId="urn:microsoft.com/office/officeart/2005/8/layout/cycle6"/>
    <dgm:cxn modelId="{9BB66AEC-10FD-423B-8CDF-409DF29D9EAD}" type="presParOf" srcId="{F657E980-D65D-4E06-BA3F-1636B8150A78}" destId="{7AE58DF4-E2BC-40A6-B495-162315386836}" srcOrd="3" destOrd="0" presId="urn:microsoft.com/office/officeart/2005/8/layout/cycle6"/>
    <dgm:cxn modelId="{23378EEA-5E18-4219-9D44-2CFC1F9E6352}" type="presParOf" srcId="{F657E980-D65D-4E06-BA3F-1636B8150A78}" destId="{2A8C63A2-76FE-432A-841C-45825C728759}" srcOrd="4" destOrd="0" presId="urn:microsoft.com/office/officeart/2005/8/layout/cycle6"/>
    <dgm:cxn modelId="{A8A020FF-7169-4CB1-99E6-0B0B44FD63BA}" type="presParOf" srcId="{F657E980-D65D-4E06-BA3F-1636B8150A78}" destId="{81CA98CB-FEA0-449D-A7D1-5B43C3DCC402}" srcOrd="5" destOrd="0" presId="urn:microsoft.com/office/officeart/2005/8/layout/cycle6"/>
    <dgm:cxn modelId="{84D3881E-AF68-419F-A4B4-82D07A2E7340}" type="presParOf" srcId="{F657E980-D65D-4E06-BA3F-1636B8150A78}" destId="{181B4E5E-01C6-4BF4-AEC3-03E8428365A9}" srcOrd="6" destOrd="0" presId="urn:microsoft.com/office/officeart/2005/8/layout/cycle6"/>
    <dgm:cxn modelId="{5EEEE876-D816-4F8B-B442-B21F0477EE4C}" type="presParOf" srcId="{F657E980-D65D-4E06-BA3F-1636B8150A78}" destId="{1282B396-DEF6-4C81-B68E-241959419391}" srcOrd="7" destOrd="0" presId="urn:microsoft.com/office/officeart/2005/8/layout/cycle6"/>
    <dgm:cxn modelId="{4893E67A-7264-42DA-B97D-D96B00FCF9AA}" type="presParOf" srcId="{F657E980-D65D-4E06-BA3F-1636B8150A78}" destId="{EBE9AE93-BCDA-4C75-8E4E-5E8F6A7FAC61}" srcOrd="8" destOrd="0" presId="urn:microsoft.com/office/officeart/2005/8/layout/cycle6"/>
    <dgm:cxn modelId="{235CF958-F6BC-4D0E-831B-03E38AA84F3C}" type="presParOf" srcId="{F657E980-D65D-4E06-BA3F-1636B8150A78}" destId="{1C0E318A-D91E-459D-B7C0-F5971B2A88C6}" srcOrd="9" destOrd="0" presId="urn:microsoft.com/office/officeart/2005/8/layout/cycle6"/>
    <dgm:cxn modelId="{C0094379-47FC-4511-810F-4437C67000A6}" type="presParOf" srcId="{F657E980-D65D-4E06-BA3F-1636B8150A78}" destId="{69B441E0-1243-4B41-A390-17EEF88C64F8}" srcOrd="10" destOrd="0" presId="urn:microsoft.com/office/officeart/2005/8/layout/cycle6"/>
    <dgm:cxn modelId="{CF5C3564-4166-4E92-86B2-77F259403F24}" type="presParOf" srcId="{F657E980-D65D-4E06-BA3F-1636B8150A78}" destId="{32A758B4-445F-4183-8F3A-9D47B7C9C384}" srcOrd="11" destOrd="0" presId="urn:microsoft.com/office/officeart/2005/8/layout/cycle6"/>
    <dgm:cxn modelId="{AA330135-C123-4DEF-9292-A8B624F214DA}" type="presParOf" srcId="{F657E980-D65D-4E06-BA3F-1636B8150A78}" destId="{170067C0-5F4B-4321-B713-66894885ADC9}" srcOrd="12" destOrd="0" presId="urn:microsoft.com/office/officeart/2005/8/layout/cycle6"/>
    <dgm:cxn modelId="{A0EF5606-C4F3-457E-AD94-01E3450FEC78}" type="presParOf" srcId="{F657E980-D65D-4E06-BA3F-1636B8150A78}" destId="{713487DE-AC80-4CBF-B7BD-D2BCF2C3E0FE}" srcOrd="13" destOrd="0" presId="urn:microsoft.com/office/officeart/2005/8/layout/cycle6"/>
    <dgm:cxn modelId="{B138403D-5AF0-492E-8573-9951EB718DB2}" type="presParOf" srcId="{F657E980-D65D-4E06-BA3F-1636B8150A78}" destId="{87B8390C-5DAA-46A3-9C72-9F621BEA020C}" srcOrd="14" destOrd="0" presId="urn:microsoft.com/office/officeart/2005/8/layout/cycle6"/>
    <dgm:cxn modelId="{FE52F40D-25AC-4CAD-8E69-44006FF90CFB}" type="presParOf" srcId="{F657E980-D65D-4E06-BA3F-1636B8150A78}" destId="{055A8476-A6DF-4C79-9DC5-4773D24FECD6}" srcOrd="15" destOrd="0" presId="urn:microsoft.com/office/officeart/2005/8/layout/cycle6"/>
    <dgm:cxn modelId="{CA6528C0-7F2C-4A7A-92F8-B25DDC54A1A0}" type="presParOf" srcId="{F657E980-D65D-4E06-BA3F-1636B8150A78}" destId="{D9DDA0E0-7681-4AAE-BE89-DAC272171A4A}" srcOrd="16" destOrd="0" presId="urn:microsoft.com/office/officeart/2005/8/layout/cycle6"/>
    <dgm:cxn modelId="{7DCE1F89-545D-473C-8FFB-168470956290}" type="presParOf" srcId="{F657E980-D65D-4E06-BA3F-1636B8150A78}" destId="{CBD03385-8598-4267-BFEC-4B23416EC3CB}" srcOrd="17"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332313-1704-404E-8B20-252E1CF9FC10}" type="datetimeFigureOut">
              <a:rPr lang="es-CO" smtClean="0"/>
              <a:pPr/>
              <a:t>20/01/2016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87289-A3C6-481B-9EA1-D207D53C58D8}" type="slidenum">
              <a:rPr lang="es-CO" smtClean="0"/>
              <a:pPr/>
              <a:t>‹Nº›</a:t>
            </a:fld>
            <a:endParaRPr lang="es-CO"/>
          </a:p>
        </p:txBody>
      </p:sp>
    </p:spTree>
    <p:extLst>
      <p:ext uri="{BB962C8B-B14F-4D97-AF65-F5344CB8AC3E}">
        <p14:creationId xmlns:p14="http://schemas.microsoft.com/office/powerpoint/2010/main" val="413350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2</a:t>
            </a:fld>
            <a:endParaRPr lang="es-CO" dirty="0"/>
          </a:p>
        </p:txBody>
      </p:sp>
    </p:spTree>
    <p:extLst>
      <p:ext uri="{BB962C8B-B14F-4D97-AF65-F5344CB8AC3E}">
        <p14:creationId xmlns:p14="http://schemas.microsoft.com/office/powerpoint/2010/main" val="2519473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4</a:t>
            </a:fld>
            <a:endParaRPr lang="es-CO" dirty="0"/>
          </a:p>
        </p:txBody>
      </p:sp>
    </p:spTree>
    <p:extLst>
      <p:ext uri="{BB962C8B-B14F-4D97-AF65-F5344CB8AC3E}">
        <p14:creationId xmlns:p14="http://schemas.microsoft.com/office/powerpoint/2010/main" val="36212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6</a:t>
            </a:fld>
            <a:endParaRPr lang="es-CO" dirty="0"/>
          </a:p>
        </p:txBody>
      </p:sp>
    </p:spTree>
    <p:extLst>
      <p:ext uri="{BB962C8B-B14F-4D97-AF65-F5344CB8AC3E}">
        <p14:creationId xmlns:p14="http://schemas.microsoft.com/office/powerpoint/2010/main" val="2391404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7</a:t>
            </a:fld>
            <a:endParaRPr lang="es-CO" dirty="0"/>
          </a:p>
        </p:txBody>
      </p:sp>
    </p:spTree>
    <p:extLst>
      <p:ext uri="{BB962C8B-B14F-4D97-AF65-F5344CB8AC3E}">
        <p14:creationId xmlns:p14="http://schemas.microsoft.com/office/powerpoint/2010/main" val="879930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9</a:t>
            </a:fld>
            <a:endParaRPr lang="es-CO" dirty="0"/>
          </a:p>
        </p:txBody>
      </p:sp>
    </p:spTree>
    <p:extLst>
      <p:ext uri="{BB962C8B-B14F-4D97-AF65-F5344CB8AC3E}">
        <p14:creationId xmlns:p14="http://schemas.microsoft.com/office/powerpoint/2010/main" val="2822174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20</a:t>
            </a:fld>
            <a:endParaRPr lang="es-CO" dirty="0">
              <a:solidFill>
                <a:prstClr val="black"/>
              </a:solidFill>
            </a:endParaRPr>
          </a:p>
        </p:txBody>
      </p:sp>
    </p:spTree>
    <p:extLst>
      <p:ext uri="{BB962C8B-B14F-4D97-AF65-F5344CB8AC3E}">
        <p14:creationId xmlns:p14="http://schemas.microsoft.com/office/powerpoint/2010/main" val="2679232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26</a:t>
            </a:fld>
            <a:endParaRPr lang="es-CO" dirty="0">
              <a:solidFill>
                <a:prstClr val="black"/>
              </a:solidFill>
            </a:endParaRPr>
          </a:p>
        </p:txBody>
      </p:sp>
    </p:spTree>
    <p:extLst>
      <p:ext uri="{BB962C8B-B14F-4D97-AF65-F5344CB8AC3E}">
        <p14:creationId xmlns:p14="http://schemas.microsoft.com/office/powerpoint/2010/main" val="1505972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27</a:t>
            </a:fld>
            <a:endParaRPr lang="es-CO" dirty="0">
              <a:solidFill>
                <a:prstClr val="black"/>
              </a:solidFill>
            </a:endParaRPr>
          </a:p>
        </p:txBody>
      </p:sp>
    </p:spTree>
    <p:extLst>
      <p:ext uri="{BB962C8B-B14F-4D97-AF65-F5344CB8AC3E}">
        <p14:creationId xmlns:p14="http://schemas.microsoft.com/office/powerpoint/2010/main" val="4208502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28</a:t>
            </a:fld>
            <a:endParaRPr lang="es-CO" dirty="0">
              <a:solidFill>
                <a:prstClr val="black"/>
              </a:solidFill>
            </a:endParaRPr>
          </a:p>
        </p:txBody>
      </p:sp>
    </p:spTree>
    <p:extLst>
      <p:ext uri="{BB962C8B-B14F-4D97-AF65-F5344CB8AC3E}">
        <p14:creationId xmlns:p14="http://schemas.microsoft.com/office/powerpoint/2010/main" val="599993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29</a:t>
            </a:fld>
            <a:endParaRPr lang="es-CO" dirty="0">
              <a:solidFill>
                <a:prstClr val="black"/>
              </a:solidFill>
            </a:endParaRPr>
          </a:p>
        </p:txBody>
      </p:sp>
    </p:spTree>
    <p:extLst>
      <p:ext uri="{BB962C8B-B14F-4D97-AF65-F5344CB8AC3E}">
        <p14:creationId xmlns:p14="http://schemas.microsoft.com/office/powerpoint/2010/main" val="2330951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30</a:t>
            </a:fld>
            <a:endParaRPr lang="es-CO" dirty="0">
              <a:solidFill>
                <a:prstClr val="black"/>
              </a:solidFill>
            </a:endParaRPr>
          </a:p>
        </p:txBody>
      </p:sp>
    </p:spTree>
    <p:extLst>
      <p:ext uri="{BB962C8B-B14F-4D97-AF65-F5344CB8AC3E}">
        <p14:creationId xmlns:p14="http://schemas.microsoft.com/office/powerpoint/2010/main" val="1434916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31</a:t>
            </a:fld>
            <a:endParaRPr lang="es-CO" dirty="0">
              <a:solidFill>
                <a:prstClr val="black"/>
              </a:solidFill>
            </a:endParaRPr>
          </a:p>
        </p:txBody>
      </p:sp>
    </p:spTree>
    <p:extLst>
      <p:ext uri="{BB962C8B-B14F-4D97-AF65-F5344CB8AC3E}">
        <p14:creationId xmlns:p14="http://schemas.microsoft.com/office/powerpoint/2010/main" val="822472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33</a:t>
            </a:fld>
            <a:endParaRPr lang="es-CO" dirty="0"/>
          </a:p>
        </p:txBody>
      </p:sp>
    </p:spTree>
    <p:extLst>
      <p:ext uri="{BB962C8B-B14F-4D97-AF65-F5344CB8AC3E}">
        <p14:creationId xmlns:p14="http://schemas.microsoft.com/office/powerpoint/2010/main" val="909308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CO" dirty="0" smtClean="0"/>
              <a:t>No modificar esta diapositiva. No mover ningún elemento </a:t>
            </a:r>
          </a:p>
          <a:p>
            <a:pPr>
              <a:spcBef>
                <a:spcPct val="0"/>
              </a:spcBef>
            </a:pPr>
            <a:endParaRPr lang="es-CO" dirty="0" smtClean="0"/>
          </a:p>
        </p:txBody>
      </p:sp>
      <p:sp>
        <p:nvSpPr>
          <p:cNvPr id="143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0132286-86B4-4B29-851B-81C32C701B33}" type="slidenum">
              <a:rPr lang="es-CO"/>
              <a:pPr/>
              <a:t>43</a:t>
            </a:fld>
            <a:endParaRPr lang="es-CO" dirty="0"/>
          </a:p>
        </p:txBody>
      </p:sp>
    </p:spTree>
    <p:extLst>
      <p:ext uri="{BB962C8B-B14F-4D97-AF65-F5344CB8AC3E}">
        <p14:creationId xmlns:p14="http://schemas.microsoft.com/office/powerpoint/2010/main" val="807781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52</a:t>
            </a:fld>
            <a:endParaRPr lang="es-CO" dirty="0">
              <a:solidFill>
                <a:prstClr val="black"/>
              </a:solidFill>
            </a:endParaRPr>
          </a:p>
        </p:txBody>
      </p:sp>
    </p:spTree>
    <p:extLst>
      <p:ext uri="{BB962C8B-B14F-4D97-AF65-F5344CB8AC3E}">
        <p14:creationId xmlns:p14="http://schemas.microsoft.com/office/powerpoint/2010/main" val="1844379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63</a:t>
            </a:fld>
            <a:endParaRPr lang="es-CO" dirty="0">
              <a:solidFill>
                <a:prstClr val="black"/>
              </a:solidFill>
            </a:endParaRPr>
          </a:p>
        </p:txBody>
      </p:sp>
    </p:spTree>
    <p:extLst>
      <p:ext uri="{BB962C8B-B14F-4D97-AF65-F5344CB8AC3E}">
        <p14:creationId xmlns:p14="http://schemas.microsoft.com/office/powerpoint/2010/main" val="3117430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66</a:t>
            </a:fld>
            <a:endParaRPr lang="es-CO" dirty="0">
              <a:solidFill>
                <a:prstClr val="black"/>
              </a:solidFill>
            </a:endParaRPr>
          </a:p>
        </p:txBody>
      </p:sp>
    </p:spTree>
    <p:extLst>
      <p:ext uri="{BB962C8B-B14F-4D97-AF65-F5344CB8AC3E}">
        <p14:creationId xmlns:p14="http://schemas.microsoft.com/office/powerpoint/2010/main" val="1739364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68</a:t>
            </a:fld>
            <a:endParaRPr lang="es-CO" dirty="0">
              <a:solidFill>
                <a:prstClr val="black"/>
              </a:solidFill>
            </a:endParaRPr>
          </a:p>
        </p:txBody>
      </p:sp>
    </p:spTree>
    <p:extLst>
      <p:ext uri="{BB962C8B-B14F-4D97-AF65-F5344CB8AC3E}">
        <p14:creationId xmlns:p14="http://schemas.microsoft.com/office/powerpoint/2010/main" val="2539228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D25E5121-DCFC-44D0-A5DA-02308A95781A}" type="slidenum">
              <a:rPr lang="es-CO" smtClean="0">
                <a:solidFill>
                  <a:prstClr val="black"/>
                </a:solidFill>
              </a:rPr>
              <a:pPr/>
              <a:t>69</a:t>
            </a:fld>
            <a:endParaRPr lang="es-CO" dirty="0">
              <a:solidFill>
                <a:prstClr val="black"/>
              </a:solidFill>
            </a:endParaRPr>
          </a:p>
        </p:txBody>
      </p:sp>
    </p:spTree>
    <p:extLst>
      <p:ext uri="{BB962C8B-B14F-4D97-AF65-F5344CB8AC3E}">
        <p14:creationId xmlns:p14="http://schemas.microsoft.com/office/powerpoint/2010/main" val="1095819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71</a:t>
            </a:fld>
            <a:endParaRPr lang="es-CO" dirty="0">
              <a:solidFill>
                <a:prstClr val="black"/>
              </a:solidFill>
            </a:endParaRPr>
          </a:p>
        </p:txBody>
      </p:sp>
    </p:spTree>
    <p:extLst>
      <p:ext uri="{BB962C8B-B14F-4D97-AF65-F5344CB8AC3E}">
        <p14:creationId xmlns:p14="http://schemas.microsoft.com/office/powerpoint/2010/main" val="1613002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77</a:t>
            </a:fld>
            <a:endParaRPr lang="es-CO" dirty="0">
              <a:solidFill>
                <a:prstClr val="black"/>
              </a:solidFill>
            </a:endParaRPr>
          </a:p>
        </p:txBody>
      </p:sp>
    </p:spTree>
    <p:extLst>
      <p:ext uri="{BB962C8B-B14F-4D97-AF65-F5344CB8AC3E}">
        <p14:creationId xmlns:p14="http://schemas.microsoft.com/office/powerpoint/2010/main" val="2787502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80</a:t>
            </a:fld>
            <a:endParaRPr lang="es-CO" dirty="0">
              <a:solidFill>
                <a:prstClr val="black"/>
              </a:solidFill>
            </a:endParaRPr>
          </a:p>
        </p:txBody>
      </p:sp>
    </p:spTree>
    <p:extLst>
      <p:ext uri="{BB962C8B-B14F-4D97-AF65-F5344CB8AC3E}">
        <p14:creationId xmlns:p14="http://schemas.microsoft.com/office/powerpoint/2010/main" val="50398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pPr/>
              <a:t>81</a:t>
            </a:fld>
            <a:endParaRPr lang="es-CO" dirty="0"/>
          </a:p>
        </p:txBody>
      </p:sp>
    </p:spTree>
    <p:extLst>
      <p:ext uri="{BB962C8B-B14F-4D97-AF65-F5344CB8AC3E}">
        <p14:creationId xmlns:p14="http://schemas.microsoft.com/office/powerpoint/2010/main" val="220771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D25E5121-DCFC-44D0-A5DA-02308A95781A}" type="slidenum">
              <a:rPr lang="es-CO" smtClean="0">
                <a:solidFill>
                  <a:prstClr val="black"/>
                </a:solidFill>
              </a:rPr>
              <a:pPr/>
              <a:t>89</a:t>
            </a:fld>
            <a:endParaRPr lang="es-CO" dirty="0">
              <a:solidFill>
                <a:prstClr val="black"/>
              </a:solidFill>
            </a:endParaRPr>
          </a:p>
        </p:txBody>
      </p:sp>
    </p:spTree>
    <p:extLst>
      <p:ext uri="{BB962C8B-B14F-4D97-AF65-F5344CB8AC3E}">
        <p14:creationId xmlns:p14="http://schemas.microsoft.com/office/powerpoint/2010/main" val="7802416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374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923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210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695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4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089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5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6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349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7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929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8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99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9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1500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1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971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913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149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a:xfrm>
            <a:off x="609600" y="1600201"/>
            <a:ext cx="109728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pie de página 4"/>
          <p:cNvSpPr>
            <a:spLocks noGrp="1"/>
          </p:cNvSpPr>
          <p:nvPr>
            <p:ph type="ftr" sz="quarter" idx="10"/>
          </p:nvPr>
        </p:nvSpPr>
        <p:spPr>
          <a:xfrm>
            <a:off x="4165600" y="6356351"/>
            <a:ext cx="3860800" cy="365125"/>
          </a:xfrm>
          <a:prstGeom prst="rect">
            <a:avLst/>
          </a:prstGeom>
        </p:spPr>
        <p:txBody>
          <a:bodyPr/>
          <a:lstStyle>
            <a:lvl1pPr>
              <a:defRPr/>
            </a:lvl1pPr>
          </a:lstStyle>
          <a:p>
            <a:pPr>
              <a:defRPr/>
            </a:pPr>
            <a:endParaRPr lang="es-ES"/>
          </a:p>
        </p:txBody>
      </p:sp>
    </p:spTree>
    <p:extLst>
      <p:ext uri="{BB962C8B-B14F-4D97-AF65-F5344CB8AC3E}">
        <p14:creationId xmlns:p14="http://schemas.microsoft.com/office/powerpoint/2010/main" val="2981982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304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pie de página 4"/>
          <p:cNvSpPr>
            <a:spLocks noGrp="1"/>
          </p:cNvSpPr>
          <p:nvPr>
            <p:ph type="ftr" sz="quarter" idx="10"/>
          </p:nvPr>
        </p:nvSpPr>
        <p:spPr>
          <a:xfrm>
            <a:off x="4165600" y="6356351"/>
            <a:ext cx="3860800" cy="365125"/>
          </a:xfrm>
          <a:prstGeom prst="rect">
            <a:avLst/>
          </a:prstGeom>
        </p:spPr>
        <p:txBody>
          <a:bodyPr/>
          <a:lstStyle>
            <a:lvl1pPr>
              <a:defRPr/>
            </a:lvl1pPr>
          </a:lstStyle>
          <a:p>
            <a:pPr>
              <a:defRPr/>
            </a:pPr>
            <a:endParaRPr lang="es-ES"/>
          </a:p>
        </p:txBody>
      </p:sp>
    </p:spTree>
    <p:extLst>
      <p:ext uri="{BB962C8B-B14F-4D97-AF65-F5344CB8AC3E}">
        <p14:creationId xmlns:p14="http://schemas.microsoft.com/office/powerpoint/2010/main" val="260457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4165600" y="6356351"/>
            <a:ext cx="3860800" cy="365125"/>
          </a:xfrm>
          <a:prstGeom prst="rect">
            <a:avLst/>
          </a:prstGeom>
        </p:spPr>
        <p:txBody>
          <a:bodyPr/>
          <a:lstStyle/>
          <a:p>
            <a:endParaRPr lang="es-ES"/>
          </a:p>
        </p:txBody>
      </p:sp>
    </p:spTree>
    <p:extLst>
      <p:ext uri="{BB962C8B-B14F-4D97-AF65-F5344CB8AC3E}">
        <p14:creationId xmlns:p14="http://schemas.microsoft.com/office/powerpoint/2010/main" val="2280007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446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8185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334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618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7502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27482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2463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97946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204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1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308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4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051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4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5019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921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3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9457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7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8082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8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264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8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6807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5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9918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2105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a:xfrm>
            <a:off x="609600" y="1600201"/>
            <a:ext cx="109728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pie de página 4"/>
          <p:cNvSpPr>
            <a:spLocks noGrp="1"/>
          </p:cNvSpPr>
          <p:nvPr>
            <p:ph type="ftr" sz="quarter" idx="10"/>
          </p:nvPr>
        </p:nvSpPr>
        <p:spPr>
          <a:xfrm>
            <a:off x="4165600" y="6356351"/>
            <a:ext cx="3860800" cy="365125"/>
          </a:xfrm>
          <a:prstGeom prst="rect">
            <a:avLst/>
          </a:prstGeom>
        </p:spPr>
        <p:txBody>
          <a:bodyPr/>
          <a:lstStyle>
            <a:lvl1pPr>
              <a:defRPr/>
            </a:lvl1pPr>
          </a:lstStyle>
          <a:p>
            <a:pPr>
              <a:defRPr/>
            </a:pPr>
            <a:endParaRPr lang="es-ES"/>
          </a:p>
        </p:txBody>
      </p:sp>
    </p:spTree>
    <p:extLst>
      <p:ext uri="{BB962C8B-B14F-4D97-AF65-F5344CB8AC3E}">
        <p14:creationId xmlns:p14="http://schemas.microsoft.com/office/powerpoint/2010/main" val="29819826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9134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pie de página 4"/>
          <p:cNvSpPr>
            <a:spLocks noGrp="1"/>
          </p:cNvSpPr>
          <p:nvPr>
            <p:ph type="ftr" sz="quarter" idx="10"/>
          </p:nvPr>
        </p:nvSpPr>
        <p:spPr>
          <a:xfrm>
            <a:off x="4165600" y="6356351"/>
            <a:ext cx="3860800" cy="365125"/>
          </a:xfrm>
          <a:prstGeom prst="rect">
            <a:avLst/>
          </a:prstGeom>
        </p:spPr>
        <p:txBody>
          <a:bodyPr/>
          <a:lstStyle>
            <a:lvl1pPr>
              <a:defRPr/>
            </a:lvl1pPr>
          </a:lstStyle>
          <a:p>
            <a:pPr>
              <a:defRPr/>
            </a:pPr>
            <a:endParaRPr lang="es-ES"/>
          </a:p>
        </p:txBody>
      </p:sp>
    </p:spTree>
    <p:extLst>
      <p:ext uri="{BB962C8B-B14F-4D97-AF65-F5344CB8AC3E}">
        <p14:creationId xmlns:p14="http://schemas.microsoft.com/office/powerpoint/2010/main" val="2604574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4165600" y="6356351"/>
            <a:ext cx="3860800" cy="365125"/>
          </a:xfrm>
          <a:prstGeom prst="rect">
            <a:avLst/>
          </a:prstGeom>
        </p:spPr>
        <p:txBody>
          <a:bodyPr/>
          <a:lstStyle/>
          <a:p>
            <a:endParaRPr lang="es-ES"/>
          </a:p>
        </p:txBody>
      </p:sp>
    </p:spTree>
    <p:extLst>
      <p:ext uri="{BB962C8B-B14F-4D97-AF65-F5344CB8AC3E}">
        <p14:creationId xmlns:p14="http://schemas.microsoft.com/office/powerpoint/2010/main" val="22800070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1492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0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3047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845912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4558915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9940140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76292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41482310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8337342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332624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6897049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4458911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3270438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0201085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Diapositiva de título">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7349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473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Tree>
    <p:extLst>
      <p:ext uri="{BB962C8B-B14F-4D97-AF65-F5344CB8AC3E}">
        <p14:creationId xmlns:p14="http://schemas.microsoft.com/office/powerpoint/2010/main" val="26148172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6" r:id="rId3"/>
    <p:sldLayoutId id="2147483660" r:id="rId4"/>
    <p:sldLayoutId id="2147483662" r:id="rId5"/>
    <p:sldLayoutId id="2147483663" r:id="rId6"/>
    <p:sldLayoutId id="2147483664" r:id="rId7"/>
    <p:sldLayoutId id="2147483665" r:id="rId8"/>
    <p:sldLayoutId id="2147483666" r:id="rId9"/>
    <p:sldLayoutId id="2147483667" r:id="rId10"/>
    <p:sldLayoutId id="2147483669" r:id="rId11"/>
    <p:sldLayoutId id="2147483691" r:id="rId12"/>
    <p:sldLayoutId id="2147483708" r:id="rId13"/>
    <p:sldLayoutId id="2147483729" r:id="rId14"/>
    <p:sldLayoutId id="2147483730" r:id="rId15"/>
    <p:sldLayoutId id="2147483732" r:id="rId16"/>
    <p:sldLayoutId id="2147483733" r:id="rId17"/>
    <p:sldLayoutId id="214748373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Tree>
    <p:extLst>
      <p:ext uri="{BB962C8B-B14F-4D97-AF65-F5344CB8AC3E}">
        <p14:creationId xmlns:p14="http://schemas.microsoft.com/office/powerpoint/2010/main" val="3825058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Tree>
    <p:extLst>
      <p:ext uri="{BB962C8B-B14F-4D97-AF65-F5344CB8AC3E}">
        <p14:creationId xmlns:p14="http://schemas.microsoft.com/office/powerpoint/2010/main" val="42000135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35" r:id="rId14"/>
    <p:sldLayoutId id="2147483736" r:id="rId15"/>
    <p:sldLayoutId id="2147483737" r:id="rId16"/>
    <p:sldLayoutId id="2147483738" r:id="rId17"/>
    <p:sldLayoutId id="2147483739" r:id="rId18"/>
    <p:sldLayoutId id="2147483740" r:id="rId19"/>
    <p:sldLayoutId id="2147483741"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7ED09-4C0E-48E7-8359-03301BDDA03A}" type="datetimeFigureOut">
              <a:rPr lang="es-CO" smtClean="0">
                <a:solidFill>
                  <a:prstClr val="black">
                    <a:tint val="75000"/>
                  </a:prstClr>
                </a:solidFill>
              </a:rPr>
              <a:pPr/>
              <a:t>20/01/2016</a:t>
            </a:fld>
            <a:endParaRPr lang="es-CO">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6F4175-2D87-411E-8BB6-1E10D1A0B882}"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66913876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hemeOverride" Target="../theme/themeOverride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3.xml"/><Relationship Id="rId6" Type="http://schemas.openxmlformats.org/officeDocument/2006/relationships/image" Target="../media/image12.jpeg"/><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4.xml"/><Relationship Id="rId7" Type="http://schemas.openxmlformats.org/officeDocument/2006/relationships/image" Target="../media/image14.jpeg"/><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7.jpeg"/><Relationship Id="rId4" Type="http://schemas.openxmlformats.org/officeDocument/2006/relationships/image" Target="../media/image6.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hemeOverride" Target="../theme/themeOverride5.xml"/><Relationship Id="rId6" Type="http://schemas.openxmlformats.org/officeDocument/2006/relationships/image" Target="../media/image19.jpe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2.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22.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22.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21.xml"/><Relationship Id="rId5" Type="http://schemas.microsoft.com/office/2007/relationships/hdphoto" Target="../media/hdphoto1.wdp"/><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21.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2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hemeOverride" Target="../theme/themeOverride6.xml"/><Relationship Id="rId5" Type="http://schemas.openxmlformats.org/officeDocument/2006/relationships/image" Target="../media/image42.jpe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hemeOverride" Target="../theme/themeOverride7.xml"/><Relationship Id="rId5" Type="http://schemas.openxmlformats.org/officeDocument/2006/relationships/image" Target="../media/image43.emf"/><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hemeOverride" Target="../theme/themeOverride8.xml"/><Relationship Id="rId5" Type="http://schemas.openxmlformats.org/officeDocument/2006/relationships/image" Target="../media/image44.emf"/><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hemeOverride" Target="../theme/themeOverride9.xml"/><Relationship Id="rId5" Type="http://schemas.openxmlformats.org/officeDocument/2006/relationships/image" Target="../media/image45.emf"/><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hemeOverride" Target="../theme/themeOverride10.xml"/><Relationship Id="rId5" Type="http://schemas.openxmlformats.org/officeDocument/2006/relationships/image" Target="../media/image46.emf"/><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hemeOverride" Target="../theme/themeOverride11.xml"/><Relationship Id="rId5" Type="http://schemas.openxmlformats.org/officeDocument/2006/relationships/image" Target="../media/image47.emf"/><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hemeOverride" Target="../theme/themeOverride12.xml"/><Relationship Id="rId6" Type="http://schemas.openxmlformats.org/officeDocument/2006/relationships/image" Target="../media/image49.jpeg"/><Relationship Id="rId5" Type="http://schemas.openxmlformats.org/officeDocument/2006/relationships/image" Target="../media/image7.png"/><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jpeg"/><Relationship Id="rId7" Type="http://schemas.openxmlformats.org/officeDocument/2006/relationships/diagramQuickStyle" Target="../diagrams/quickStyle1.xml"/><Relationship Id="rId2" Type="http://schemas.openxmlformats.org/officeDocument/2006/relationships/slideLayout" Target="../slideLayouts/slideLayout3.xml"/><Relationship Id="rId1" Type="http://schemas.openxmlformats.org/officeDocument/2006/relationships/themeOverride" Target="../theme/themeOverride13.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image" Target="../media/image10.png"/><Relationship Id="rId9" Type="http://schemas.microsoft.com/office/2007/relationships/diagramDrawing" Target="../diagrams/drawing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14.xml"/><Relationship Id="rId6" Type="http://schemas.openxmlformats.org/officeDocument/2006/relationships/image" Target="../media/image10.png"/><Relationship Id="rId5" Type="http://schemas.openxmlformats.org/officeDocument/2006/relationships/image" Target="../media/image51.jpe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15.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16.xml"/><Relationship Id="rId6" Type="http://schemas.openxmlformats.org/officeDocument/2006/relationships/image" Target="../media/image52.jpeg"/><Relationship Id="rId5" Type="http://schemas.openxmlformats.org/officeDocument/2006/relationships/image" Target="../media/image10.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4.png"/><Relationship Id="rId2" Type="http://schemas.openxmlformats.org/officeDocument/2006/relationships/slideLayout" Target="../slideLayouts/slideLayout3.xml"/><Relationship Id="rId1" Type="http://schemas.openxmlformats.org/officeDocument/2006/relationships/themeOverride" Target="../theme/themeOverride17.xml"/><Relationship Id="rId6" Type="http://schemas.openxmlformats.org/officeDocument/2006/relationships/image" Target="../media/image53.png"/><Relationship Id="rId5" Type="http://schemas.openxmlformats.org/officeDocument/2006/relationships/image" Target="../media/image10.pn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18.xml"/><Relationship Id="rId6" Type="http://schemas.openxmlformats.org/officeDocument/2006/relationships/image" Target="../media/image58.jpeg"/><Relationship Id="rId5" Type="http://schemas.openxmlformats.org/officeDocument/2006/relationships/image" Target="../media/image10.pn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19.xml"/><Relationship Id="rId6" Type="http://schemas.openxmlformats.org/officeDocument/2006/relationships/image" Target="../media/image10.png"/><Relationship Id="rId5" Type="http://schemas.openxmlformats.org/officeDocument/2006/relationships/image" Target="../media/image59.jpe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20.xml"/><Relationship Id="rId6" Type="http://schemas.openxmlformats.org/officeDocument/2006/relationships/image" Target="../media/image10.png"/><Relationship Id="rId5" Type="http://schemas.openxmlformats.org/officeDocument/2006/relationships/image" Target="../media/image61.jpe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21.xml"/><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0.png"/><Relationship Id="rId2" Type="http://schemas.openxmlformats.org/officeDocument/2006/relationships/slideLayout" Target="../slideLayouts/slideLayout37.xml"/><Relationship Id="rId1" Type="http://schemas.openxmlformats.org/officeDocument/2006/relationships/themeOverride" Target="../theme/themeOverride2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23.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24.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25.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26.xml"/><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8.xml"/><Relationship Id="rId1" Type="http://schemas.openxmlformats.org/officeDocument/2006/relationships/themeOverride" Target="../theme/themeOverride27.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28.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29.xml"/><Relationship Id="rId5" Type="http://schemas.openxmlformats.org/officeDocument/2006/relationships/image" Target="../media/image74.jpeg"/><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30.xml"/><Relationship Id="rId6" Type="http://schemas.openxmlformats.org/officeDocument/2006/relationships/image" Target="../media/image75.jpeg"/><Relationship Id="rId5" Type="http://schemas.openxmlformats.org/officeDocument/2006/relationships/image" Target="../media/image10.png"/><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9.xml"/><Relationship Id="rId1" Type="http://schemas.openxmlformats.org/officeDocument/2006/relationships/themeOverride" Target="../theme/themeOverride31.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32.xml"/><Relationship Id="rId4" Type="http://schemas.openxmlformats.org/officeDocument/2006/relationships/image" Target="../media/image77.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7.xml"/><Relationship Id="rId1" Type="http://schemas.openxmlformats.org/officeDocument/2006/relationships/themeOverride" Target="../theme/themeOverride33.xml"/><Relationship Id="rId5" Type="http://schemas.openxmlformats.org/officeDocument/2006/relationships/image" Target="../media/image78.jpeg"/><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34.xml"/><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35.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36.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37.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8.xml"/><Relationship Id="rId1" Type="http://schemas.openxmlformats.org/officeDocument/2006/relationships/themeOverride" Target="../theme/themeOverride38.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1.png"/><Relationship Id="rId7" Type="http://schemas.openxmlformats.org/officeDocument/2006/relationships/image" Target="../media/image82.jpeg"/><Relationship Id="rId2" Type="http://schemas.openxmlformats.org/officeDocument/2006/relationships/slideLayout" Target="../slideLayouts/slideLayout36.xml"/><Relationship Id="rId1" Type="http://schemas.openxmlformats.org/officeDocument/2006/relationships/themeOverride" Target="../theme/themeOverride39.xml"/><Relationship Id="rId6" Type="http://schemas.openxmlformats.org/officeDocument/2006/relationships/image" Target="../media/image81.jpeg"/><Relationship Id="rId5" Type="http://schemas.openxmlformats.org/officeDocument/2006/relationships/image" Target="../media/image80.jpeg"/><Relationship Id="rId10" Type="http://schemas.openxmlformats.org/officeDocument/2006/relationships/image" Target="../media/image85.jpeg"/><Relationship Id="rId4" Type="http://schemas.openxmlformats.org/officeDocument/2006/relationships/image" Target="../media/image79.jpeg"/><Relationship Id="rId9" Type="http://schemas.openxmlformats.org/officeDocument/2006/relationships/image" Target="../media/image84.jpeg"/></Relationships>
</file>

<file path=ppt/slides/_rels/slide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0.xml"/><Relationship Id="rId1" Type="http://schemas.openxmlformats.org/officeDocument/2006/relationships/themeOverride" Target="../theme/themeOverride40.xml"/><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5.xml"/><Relationship Id="rId1" Type="http://schemas.openxmlformats.org/officeDocument/2006/relationships/themeOverride" Target="../theme/themeOverride41.xml"/><Relationship Id="rId6" Type="http://schemas.openxmlformats.org/officeDocument/2006/relationships/image" Target="../media/image87.jpeg"/><Relationship Id="rId5" Type="http://schemas.openxmlformats.org/officeDocument/2006/relationships/image" Target="../media/image10.png"/><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1.xml"/><Relationship Id="rId1" Type="http://schemas.openxmlformats.org/officeDocument/2006/relationships/themeOverride" Target="../theme/themeOverride42.xml"/><Relationship Id="rId5" Type="http://schemas.openxmlformats.org/officeDocument/2006/relationships/image" Target="../media/image89.jpeg"/><Relationship Id="rId4" Type="http://schemas.openxmlformats.org/officeDocument/2006/relationships/image" Target="../media/image88.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91.jpeg"/><Relationship Id="rId2" Type="http://schemas.openxmlformats.org/officeDocument/2006/relationships/slideLayout" Target="../slideLayouts/slideLayout25.xml"/><Relationship Id="rId1" Type="http://schemas.openxmlformats.org/officeDocument/2006/relationships/themeOverride" Target="../theme/themeOverride43.xml"/><Relationship Id="rId6" Type="http://schemas.openxmlformats.org/officeDocument/2006/relationships/image" Target="../media/image10.png"/><Relationship Id="rId5" Type="http://schemas.openxmlformats.org/officeDocument/2006/relationships/image" Target="../media/image90.jpeg"/><Relationship Id="rId4" Type="http://schemas.openxmlformats.org/officeDocument/2006/relationships/image" Target="../media/image21.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93.png"/><Relationship Id="rId2" Type="http://schemas.openxmlformats.org/officeDocument/2006/relationships/slideLayout" Target="../slideLayouts/slideLayout25.xml"/><Relationship Id="rId1" Type="http://schemas.openxmlformats.org/officeDocument/2006/relationships/themeOverride" Target="../theme/themeOverride44.xml"/><Relationship Id="rId6" Type="http://schemas.openxmlformats.org/officeDocument/2006/relationships/image" Target="../media/image92.png"/><Relationship Id="rId5" Type="http://schemas.openxmlformats.org/officeDocument/2006/relationships/image" Target="../media/image10.png"/><Relationship Id="rId4" Type="http://schemas.openxmlformats.org/officeDocument/2006/relationships/image" Target="../media/image21.png"/></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45.xml"/><Relationship Id="rId4" Type="http://schemas.openxmlformats.org/officeDocument/2006/relationships/image" Target="../media/image10.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8.xml"/><Relationship Id="rId1" Type="http://schemas.openxmlformats.org/officeDocument/2006/relationships/themeOverride" Target="../theme/themeOverride46.xml"/><Relationship Id="rId4" Type="http://schemas.openxmlformats.org/officeDocument/2006/relationships/image" Target="../media/image21.png"/></Relationships>
</file>

<file path=ppt/slides/_rels/slide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47.xml"/><Relationship Id="rId5" Type="http://schemas.openxmlformats.org/officeDocument/2006/relationships/image" Target="../media/image10.png"/><Relationship Id="rId4" Type="http://schemas.openxmlformats.org/officeDocument/2006/relationships/image" Target="../media/image94.jpeg"/></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48.xml"/><Relationship Id="rId4" Type="http://schemas.openxmlformats.org/officeDocument/2006/relationships/image" Target="../media/image95.jpeg"/></Relationships>
</file>

<file path=ppt/slides/_rels/slide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49.xml"/><Relationship Id="rId4" Type="http://schemas.openxmlformats.org/officeDocument/2006/relationships/image" Target="../media/image10.png"/></Relationships>
</file>

<file path=ppt/slides/_rels/slide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50.xml"/><Relationship Id="rId5" Type="http://schemas.openxmlformats.org/officeDocument/2006/relationships/image" Target="../media/image96.jpeg"/><Relationship Id="rId4" Type="http://schemas.openxmlformats.org/officeDocument/2006/relationships/image" Target="../media/image10.png"/></Relationships>
</file>

<file path=ppt/slides/_rels/slide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51.xml"/><Relationship Id="rId4" Type="http://schemas.openxmlformats.org/officeDocument/2006/relationships/image" Target="../media/image10.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8.xml"/><Relationship Id="rId1" Type="http://schemas.openxmlformats.org/officeDocument/2006/relationships/themeOverride" Target="../theme/themeOverride52.xml"/><Relationship Id="rId4" Type="http://schemas.openxmlformats.org/officeDocument/2006/relationships/image" Target="../media/image21.png"/></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53.xml"/><Relationship Id="rId5" Type="http://schemas.openxmlformats.org/officeDocument/2006/relationships/image" Target="../media/image10.png"/><Relationship Id="rId4" Type="http://schemas.openxmlformats.org/officeDocument/2006/relationships/image" Target="../media/image97.jpeg"/></Relationships>
</file>

<file path=ppt/slides/_rels/slide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54.xml"/><Relationship Id="rId4" Type="http://schemas.openxmlformats.org/officeDocument/2006/relationships/image" Target="../media/image10.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8.xml"/><Relationship Id="rId1" Type="http://schemas.openxmlformats.org/officeDocument/2006/relationships/themeOverride" Target="../theme/themeOverride55.xml"/><Relationship Id="rId4" Type="http://schemas.openxmlformats.org/officeDocument/2006/relationships/image" Target="../media/image21.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0.png"/><Relationship Id="rId2" Type="http://schemas.openxmlformats.org/officeDocument/2006/relationships/slideLayout" Target="../slideLayouts/slideLayout42.xml"/><Relationship Id="rId1" Type="http://schemas.openxmlformats.org/officeDocument/2006/relationships/themeOverride" Target="../theme/themeOverride56.xml"/><Relationship Id="rId6" Type="http://schemas.openxmlformats.org/officeDocument/2006/relationships/image" Target="../media/image98.jpeg"/><Relationship Id="rId5" Type="http://schemas.openxmlformats.org/officeDocument/2006/relationships/image" Target="../media/image7.png"/><Relationship Id="rId4" Type="http://schemas.openxmlformats.org/officeDocument/2006/relationships/image" Target="../media/image21.png"/></Relationships>
</file>

<file path=ppt/slides/_rels/slide8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57.xml"/><Relationship Id="rId6" Type="http://schemas.openxmlformats.org/officeDocument/2006/relationships/image" Target="../media/image99.jpeg"/><Relationship Id="rId5" Type="http://schemas.openxmlformats.org/officeDocument/2006/relationships/image" Target="../media/image10.png"/><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58.xml"/><Relationship Id="rId6" Type="http://schemas.openxmlformats.org/officeDocument/2006/relationships/image" Target="../media/image100.jpeg"/><Relationship Id="rId5" Type="http://schemas.openxmlformats.org/officeDocument/2006/relationships/image" Target="../media/image10.png"/><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59.xml"/><Relationship Id="rId6" Type="http://schemas.openxmlformats.org/officeDocument/2006/relationships/image" Target="../media/image101.jpeg"/><Relationship Id="rId5" Type="http://schemas.openxmlformats.org/officeDocument/2006/relationships/image" Target="../media/image10.png"/><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60.xml"/><Relationship Id="rId6" Type="http://schemas.openxmlformats.org/officeDocument/2006/relationships/image" Target="../media/image102.jpeg"/><Relationship Id="rId5" Type="http://schemas.openxmlformats.org/officeDocument/2006/relationships/image" Target="../media/image10.png"/><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61.xml"/><Relationship Id="rId6" Type="http://schemas.openxmlformats.org/officeDocument/2006/relationships/image" Target="../media/image10.png"/><Relationship Id="rId5" Type="http://schemas.openxmlformats.org/officeDocument/2006/relationships/image" Target="../media/image103.jpeg"/><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2.xml"/><Relationship Id="rId1" Type="http://schemas.openxmlformats.org/officeDocument/2006/relationships/themeOverride" Target="../theme/themeOverride62.xml"/><Relationship Id="rId5" Type="http://schemas.openxmlformats.org/officeDocument/2006/relationships/image" Target="../media/image104.png"/><Relationship Id="rId4" Type="http://schemas.openxmlformats.org/officeDocument/2006/relationships/image" Target="../media/image10.png"/></Relationships>
</file>

<file path=ppt/slides/_rels/slide8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63.xml"/><Relationship Id="rId4" Type="http://schemas.openxmlformats.org/officeDocument/2006/relationships/image" Target="../media/image10.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8.xml"/><Relationship Id="rId1" Type="http://schemas.openxmlformats.org/officeDocument/2006/relationships/themeOverride" Target="../theme/themeOverride64.xml"/><Relationship Id="rId4" Type="http://schemas.openxmlformats.org/officeDocument/2006/relationships/image" Target="../media/image21.png"/></Relationships>
</file>

<file path=ppt/slides/_rels/slide9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7.png"/><Relationship Id="rId1" Type="http://schemas.openxmlformats.org/officeDocument/2006/relationships/slideLayout" Target="../slideLayouts/slideLayout55.xml"/><Relationship Id="rId4" Type="http://schemas.openxmlformats.org/officeDocument/2006/relationships/image" Target="../media/image106.jpeg"/></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7.png"/><Relationship Id="rId1" Type="http://schemas.openxmlformats.org/officeDocument/2006/relationships/slideLayout" Target="../slideLayouts/slideLayout55.xml"/><Relationship Id="rId4" Type="http://schemas.openxmlformats.org/officeDocument/2006/relationships/image" Target="../media/image10.png"/></Relationships>
</file>

<file path=ppt/slides/_rels/slide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65.xml"/><Relationship Id="rId4" Type="http://schemas.openxmlformats.org/officeDocument/2006/relationships/image" Target="../media/image10.png"/></Relationships>
</file>

<file path=ppt/slides/_rels/slide9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66.xml"/><Relationship Id="rId4" Type="http://schemas.openxmlformats.org/officeDocument/2006/relationships/image" Target="../media/image10.png"/></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8.jpeg"/><Relationship Id="rId1" Type="http://schemas.openxmlformats.org/officeDocument/2006/relationships/slideLayout" Target="../slideLayouts/slideLayout20.xml"/></Relationships>
</file>

<file path=ppt/slides/_rels/slide9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67.xml"/></Relationships>
</file>

<file path=ppt/slides/_rels/slide9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6.xml"/><Relationship Id="rId1" Type="http://schemas.openxmlformats.org/officeDocument/2006/relationships/themeOverride" Target="../theme/themeOverride68.xml"/></Relationships>
</file>

<file path=ppt/slides/_rels/slide9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4.xml"/><Relationship Id="rId1" Type="http://schemas.openxmlformats.org/officeDocument/2006/relationships/themeOverride" Target="../theme/themeOverride6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1000" b="-11000"/>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216504"/>
            <a:ext cx="12192000" cy="6795829"/>
          </a:xfrm>
          <a:prstGeom prst="rect">
            <a:avLst/>
          </a:prstGeom>
        </p:spPr>
      </p:pic>
      <p:sp>
        <p:nvSpPr>
          <p:cNvPr id="3" name="CuadroTexto 2"/>
          <p:cNvSpPr txBox="1"/>
          <p:nvPr/>
        </p:nvSpPr>
        <p:spPr>
          <a:xfrm>
            <a:off x="732360" y="219557"/>
            <a:ext cx="10598217" cy="2308324"/>
          </a:xfrm>
          <a:prstGeom prst="rect">
            <a:avLst/>
          </a:prstGeom>
          <a:noFill/>
        </p:spPr>
        <p:txBody>
          <a:bodyPr wrap="square" rtlCol="0">
            <a:spAutoFit/>
          </a:bodyPr>
          <a:lstStyle/>
          <a:p>
            <a:pPr algn="ctr"/>
            <a:r>
              <a:rPr lang="es-CO" sz="4800" b="1" dirty="0">
                <a:solidFill>
                  <a:schemeClr val="bg1"/>
                </a:solidFill>
                <a:effectLst>
                  <a:outerShdw blurRad="38100" dist="38100" dir="2700000" algn="tl">
                    <a:srgbClr val="000000">
                      <a:alpha val="43137"/>
                    </a:srgbClr>
                  </a:outerShdw>
                </a:effectLst>
                <a:latin typeface="Arial Rounded MT Bold" panose="020F0704030504030204" pitchFamily="34" charset="0"/>
              </a:rPr>
              <a:t>Primer encuentro de Alcaldes periodo 2016-2019 de la jurisdicción de CORANTIOQUIA</a:t>
            </a:r>
          </a:p>
        </p:txBody>
      </p:sp>
      <p:pic>
        <p:nvPicPr>
          <p:cNvPr id="6" name="Imagen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842721" y="2466218"/>
            <a:ext cx="4941986" cy="2269137"/>
          </a:xfrm>
          <a:prstGeom prst="rect">
            <a:avLst/>
          </a:prstGeom>
        </p:spPr>
      </p:pic>
    </p:spTree>
    <p:extLst>
      <p:ext uri="{BB962C8B-B14F-4D97-AF65-F5344CB8AC3E}">
        <p14:creationId xmlns:p14="http://schemas.microsoft.com/office/powerpoint/2010/main" val="4054723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2" name="CuadroTexto 1"/>
          <p:cNvSpPr txBox="1"/>
          <p:nvPr/>
        </p:nvSpPr>
        <p:spPr>
          <a:xfrm>
            <a:off x="1040576" y="232559"/>
            <a:ext cx="9382991" cy="707886"/>
          </a:xfrm>
          <a:prstGeom prst="rect">
            <a:avLst/>
          </a:prstGeom>
          <a:noFill/>
        </p:spPr>
        <p:txBody>
          <a:bodyPr wrap="square" rtlCol="0">
            <a:spAutoFit/>
          </a:bodyPr>
          <a:lstStyle/>
          <a:p>
            <a:pPr algn="ctr"/>
            <a:r>
              <a:rPr lang="es-CO" sz="4000" b="1" dirty="0" smtClean="0">
                <a:latin typeface="Arial Rounded MT Bold" pitchFamily="34" charset="0"/>
                <a:cs typeface="Tahoma" pitchFamily="34" charset="0"/>
              </a:rPr>
              <a:t>Agenda</a:t>
            </a:r>
            <a:endParaRPr lang="es-CO" sz="4000" b="1" dirty="0">
              <a:latin typeface="Arial Rounded MT Bold" pitchFamily="34" charset="0"/>
              <a:cs typeface="Tahoma" pitchFamily="34" charset="0"/>
            </a:endParaRPr>
          </a:p>
        </p:txBody>
      </p:sp>
      <p:sp>
        <p:nvSpPr>
          <p:cNvPr id="4" name="CuadroTexto 3"/>
          <p:cNvSpPr txBox="1"/>
          <p:nvPr/>
        </p:nvSpPr>
        <p:spPr>
          <a:xfrm>
            <a:off x="728538" y="1769467"/>
            <a:ext cx="4941082" cy="3539430"/>
          </a:xfrm>
          <a:prstGeom prst="rect">
            <a:avLst/>
          </a:prstGeom>
          <a:noFill/>
        </p:spPr>
        <p:txBody>
          <a:bodyPr wrap="square" rtlCol="0">
            <a:spAutoFit/>
          </a:bodyPr>
          <a:lstStyle/>
          <a:p>
            <a:pPr marL="342900" indent="-342900">
              <a:buAutoNum type="arabicPeriod"/>
            </a:pPr>
            <a:r>
              <a:rPr lang="es-CO" sz="2800" b="1" dirty="0" smtClean="0">
                <a:latin typeface="+mj-lt"/>
              </a:rPr>
              <a:t>Saludo del Director General  </a:t>
            </a:r>
          </a:p>
          <a:p>
            <a:r>
              <a:rPr lang="es-CO" sz="2800" b="1" dirty="0">
                <a:latin typeface="+mj-lt"/>
              </a:rPr>
              <a:t> </a:t>
            </a:r>
            <a:r>
              <a:rPr lang="es-CO" sz="2800" b="1" dirty="0" smtClean="0">
                <a:latin typeface="+mj-lt"/>
              </a:rPr>
              <a:t>    Alejandro González Valencia</a:t>
            </a:r>
          </a:p>
          <a:p>
            <a:r>
              <a:rPr lang="es-CO" sz="2800" b="1" dirty="0" smtClean="0">
                <a:latin typeface="+mj-lt"/>
              </a:rPr>
              <a:t>2. Cómo lo estamos haciendo</a:t>
            </a:r>
          </a:p>
          <a:p>
            <a:pPr marL="365125" indent="-365125"/>
            <a:r>
              <a:rPr lang="es-CO" sz="2800" b="1" dirty="0" smtClean="0">
                <a:latin typeface="+mj-lt"/>
              </a:rPr>
              <a:t>3. CORANTIOQUIA y su     territorio</a:t>
            </a:r>
          </a:p>
          <a:p>
            <a:r>
              <a:rPr lang="es-CO" sz="2800" b="1" dirty="0" smtClean="0">
                <a:latin typeface="+mj-lt"/>
              </a:rPr>
              <a:t>4. Referentes Ambientales</a:t>
            </a:r>
          </a:p>
          <a:p>
            <a:r>
              <a:rPr lang="es-CO" sz="2800" b="1" dirty="0" smtClean="0">
                <a:latin typeface="+mj-lt"/>
              </a:rPr>
              <a:t>5. Taller</a:t>
            </a:r>
            <a:endParaRPr lang="es-CO" sz="2800" b="1" dirty="0">
              <a:latin typeface="+mj-lt"/>
            </a:endParaRPr>
          </a:p>
          <a:p>
            <a:r>
              <a:rPr lang="es-CO" sz="2800" b="1" dirty="0" smtClean="0">
                <a:latin typeface="+mj-lt"/>
              </a:rPr>
              <a:t>6. Cierre</a:t>
            </a:r>
            <a:endParaRPr lang="es-CO" sz="2800" b="1" dirty="0">
              <a:latin typeface="+mj-lt"/>
            </a:endParaRPr>
          </a:p>
        </p:txBody>
      </p:sp>
      <p:pic>
        <p:nvPicPr>
          <p:cNvPr id="5" name="Imagen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67401" y="1169045"/>
            <a:ext cx="6058082" cy="4520555"/>
          </a:xfrm>
          <a:prstGeom prst="rect">
            <a:avLst/>
          </a:prstGeom>
        </p:spPr>
      </p:pic>
    </p:spTree>
    <p:extLst>
      <p:ext uri="{BB962C8B-B14F-4D97-AF65-F5344CB8AC3E}">
        <p14:creationId xmlns:p14="http://schemas.microsoft.com/office/powerpoint/2010/main" val="26697443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62171"/>
            <a:ext cx="12192000" cy="6795829"/>
          </a:xfrm>
          <a:prstGeom prst="rect">
            <a:avLst/>
          </a:prstGeom>
        </p:spPr>
      </p:pic>
      <p:sp>
        <p:nvSpPr>
          <p:cNvPr id="3" name="CuadroTexto 2"/>
          <p:cNvSpPr txBox="1"/>
          <p:nvPr/>
        </p:nvSpPr>
        <p:spPr>
          <a:xfrm>
            <a:off x="2297334" y="3732252"/>
            <a:ext cx="8024051" cy="2123658"/>
          </a:xfrm>
          <a:prstGeom prst="rect">
            <a:avLst/>
          </a:prstGeom>
          <a:noFill/>
        </p:spPr>
        <p:txBody>
          <a:bodyPr wrap="square" rtlCol="0">
            <a:spAutoFit/>
          </a:bodyPr>
          <a:lstStyle/>
          <a:p>
            <a:pPr algn="ctr"/>
            <a:r>
              <a:rPr lang="es-MX" sz="66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Cómo </a:t>
            </a:r>
            <a:r>
              <a:rPr lang="es-MX" sz="6600" b="1" dirty="0">
                <a:solidFill>
                  <a:schemeClr val="bg1"/>
                </a:solidFill>
                <a:effectLst>
                  <a:outerShdw blurRad="38100" dist="38100" dir="2700000" algn="tl">
                    <a:srgbClr val="000000">
                      <a:alpha val="43137"/>
                    </a:srgbClr>
                  </a:outerShdw>
                </a:effectLst>
                <a:latin typeface="Arial Rounded MT Bold" panose="020F0704030504030204" pitchFamily="34" charset="0"/>
              </a:rPr>
              <a:t>lo estamos haciendo</a:t>
            </a:r>
            <a:endParaRPr lang="es-MX" sz="66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3591716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10" name="CuadroTexto 9"/>
          <p:cNvSpPr txBox="1"/>
          <p:nvPr/>
        </p:nvSpPr>
        <p:spPr>
          <a:xfrm>
            <a:off x="893697" y="1619735"/>
            <a:ext cx="10404617" cy="4493538"/>
          </a:xfrm>
          <a:prstGeom prst="rect">
            <a:avLst/>
          </a:prstGeom>
          <a:noFill/>
        </p:spPr>
        <p:txBody>
          <a:bodyPr wrap="square" numCol="1" spcCol="360000" rtlCol="0">
            <a:spAutoFit/>
          </a:bodyPr>
          <a:lstStyle/>
          <a:p>
            <a:pPr marL="342900" indent="-342900" algn="just">
              <a:buFontTx/>
              <a:buBlip>
                <a:blip r:embed="rId6"/>
              </a:buBlip>
            </a:pPr>
            <a:r>
              <a:rPr lang="es-CO" sz="2400" b="1" dirty="0" smtClean="0">
                <a:solidFill>
                  <a:prstClr val="black"/>
                </a:solidFill>
                <a:latin typeface="Calibri Light"/>
              </a:rPr>
              <a:t>Fortalecer </a:t>
            </a:r>
            <a:r>
              <a:rPr lang="es-CO" sz="2400" b="1" dirty="0">
                <a:solidFill>
                  <a:prstClr val="black"/>
                </a:solidFill>
                <a:latin typeface="Calibri Light"/>
              </a:rPr>
              <a:t>la entidad para responder a todos los retos, </a:t>
            </a:r>
            <a:r>
              <a:rPr lang="es-CO" sz="2400" dirty="0" smtClean="0">
                <a:solidFill>
                  <a:prstClr val="black"/>
                </a:solidFill>
                <a:latin typeface="Calibri Light"/>
              </a:rPr>
              <a:t>actualizar los </a:t>
            </a:r>
            <a:r>
              <a:rPr lang="es-CO" sz="2400" dirty="0">
                <a:solidFill>
                  <a:prstClr val="black"/>
                </a:solidFill>
                <a:latin typeface="Calibri Light"/>
              </a:rPr>
              <a:t>procesos y </a:t>
            </a:r>
            <a:r>
              <a:rPr lang="es-CO" sz="2400" dirty="0" smtClean="0">
                <a:solidFill>
                  <a:prstClr val="black"/>
                </a:solidFill>
                <a:latin typeface="Calibri Light"/>
              </a:rPr>
              <a:t>ajustar la </a:t>
            </a:r>
            <a:r>
              <a:rPr lang="es-CO" sz="2400" dirty="0">
                <a:solidFill>
                  <a:prstClr val="black"/>
                </a:solidFill>
                <a:latin typeface="Calibri Light"/>
              </a:rPr>
              <a:t>estructura y la planta de personal para responder a los retos de la entidad. </a:t>
            </a:r>
          </a:p>
          <a:p>
            <a:pPr marL="342900" indent="-342900" algn="just">
              <a:buFontTx/>
              <a:buBlip>
                <a:blip r:embed="rId6"/>
              </a:buBlip>
            </a:pPr>
            <a:endParaRPr lang="es-CO" sz="2400" b="1" dirty="0">
              <a:solidFill>
                <a:prstClr val="black"/>
              </a:solidFill>
              <a:latin typeface="Calibri Light"/>
            </a:endParaRPr>
          </a:p>
          <a:p>
            <a:pPr marL="342900" indent="-342900" algn="just">
              <a:buFontTx/>
              <a:buBlip>
                <a:blip r:embed="rId6"/>
              </a:buBlip>
            </a:pPr>
            <a:r>
              <a:rPr lang="es-CO" sz="2400" b="1" dirty="0" smtClean="0">
                <a:solidFill>
                  <a:prstClr val="black"/>
                </a:solidFill>
                <a:latin typeface="Calibri Light"/>
              </a:rPr>
              <a:t>Lograr </a:t>
            </a:r>
            <a:r>
              <a:rPr lang="es-CO" sz="2400" b="1" dirty="0">
                <a:solidFill>
                  <a:prstClr val="black"/>
                </a:solidFill>
                <a:latin typeface="Calibri Light"/>
              </a:rPr>
              <a:t>trabajos conjuntos con todas las entidades, </a:t>
            </a:r>
            <a:r>
              <a:rPr lang="es-CO" sz="2400" dirty="0" smtClean="0">
                <a:solidFill>
                  <a:prstClr val="black"/>
                </a:solidFill>
                <a:latin typeface="Calibri Light"/>
              </a:rPr>
              <a:t>para lograr resultados </a:t>
            </a:r>
            <a:r>
              <a:rPr lang="es-CO" sz="2400" dirty="0">
                <a:solidFill>
                  <a:prstClr val="black"/>
                </a:solidFill>
                <a:latin typeface="Calibri Light"/>
              </a:rPr>
              <a:t>positivos y exitosos para la comunidad y el Patrimonio Ambiental. </a:t>
            </a:r>
            <a:endParaRPr lang="es-CO" sz="2400" b="1" dirty="0">
              <a:solidFill>
                <a:prstClr val="black"/>
              </a:solidFill>
              <a:latin typeface="Calibri Light"/>
            </a:endParaRPr>
          </a:p>
          <a:p>
            <a:pPr marL="342900" indent="-342900" algn="just">
              <a:buFontTx/>
              <a:buBlip>
                <a:blip r:embed="rId6"/>
              </a:buBlip>
            </a:pPr>
            <a:endParaRPr lang="es-ES" sz="2400" dirty="0">
              <a:solidFill>
                <a:prstClr val="black"/>
              </a:solidFill>
              <a:latin typeface="Calibri Light"/>
            </a:endParaRPr>
          </a:p>
          <a:p>
            <a:pPr marL="342900" indent="-342900" algn="just">
              <a:buFontTx/>
              <a:buBlip>
                <a:blip r:embed="rId6"/>
              </a:buBlip>
            </a:pPr>
            <a:r>
              <a:rPr lang="es-CO" sz="2400" b="1" dirty="0" smtClean="0">
                <a:solidFill>
                  <a:prstClr val="black"/>
                </a:solidFill>
                <a:latin typeface="Calibri Light"/>
              </a:rPr>
              <a:t>Trabajar </a:t>
            </a:r>
            <a:r>
              <a:rPr lang="es-CO" sz="2400" b="1" dirty="0">
                <a:solidFill>
                  <a:prstClr val="black"/>
                </a:solidFill>
                <a:latin typeface="Calibri Light"/>
              </a:rPr>
              <a:t>con los municipios, </a:t>
            </a:r>
            <a:r>
              <a:rPr lang="es-CO" sz="2400" dirty="0" smtClean="0">
                <a:solidFill>
                  <a:prstClr val="black"/>
                </a:solidFill>
                <a:latin typeface="Calibri Light"/>
              </a:rPr>
              <a:t>fortalecer </a:t>
            </a:r>
            <a:r>
              <a:rPr lang="es-CO" sz="2400" dirty="0">
                <a:solidFill>
                  <a:prstClr val="black"/>
                </a:solidFill>
                <a:latin typeface="Calibri Light"/>
              </a:rPr>
              <a:t>los procesos </a:t>
            </a:r>
            <a:r>
              <a:rPr lang="es-CO" sz="2400" dirty="0" smtClean="0">
                <a:solidFill>
                  <a:prstClr val="black"/>
                </a:solidFill>
                <a:latin typeface="Calibri Light"/>
              </a:rPr>
              <a:t>y ejecutar </a:t>
            </a:r>
            <a:r>
              <a:rPr lang="es-CO" sz="2400" dirty="0">
                <a:solidFill>
                  <a:prstClr val="black"/>
                </a:solidFill>
                <a:latin typeface="Calibri Light"/>
              </a:rPr>
              <a:t>acciones conjuntas</a:t>
            </a:r>
            <a:r>
              <a:rPr lang="es-CO" sz="2400" b="1" dirty="0">
                <a:solidFill>
                  <a:prstClr val="black"/>
                </a:solidFill>
                <a:latin typeface="Calibri Light"/>
              </a:rPr>
              <a:t>.</a:t>
            </a:r>
          </a:p>
          <a:p>
            <a:pPr marL="342900" indent="-342900" algn="just">
              <a:buFontTx/>
              <a:buBlip>
                <a:blip r:embed="rId6"/>
              </a:buBlip>
            </a:pPr>
            <a:endParaRPr lang="es-CO" sz="2400" b="1" dirty="0">
              <a:solidFill>
                <a:prstClr val="black"/>
              </a:solidFill>
              <a:latin typeface="Calibri Light"/>
            </a:endParaRPr>
          </a:p>
          <a:p>
            <a:pPr marL="342900" indent="-342900" algn="just">
              <a:buFontTx/>
              <a:buBlip>
                <a:blip r:embed="rId6"/>
              </a:buBlip>
            </a:pPr>
            <a:r>
              <a:rPr lang="es-CO" sz="2400" b="1" dirty="0" smtClean="0">
                <a:solidFill>
                  <a:prstClr val="black"/>
                </a:solidFill>
                <a:latin typeface="Calibri Light"/>
              </a:rPr>
              <a:t>Posicionar </a:t>
            </a:r>
            <a:r>
              <a:rPr lang="es-CO" sz="2400" b="1" dirty="0">
                <a:solidFill>
                  <a:prstClr val="black"/>
                </a:solidFill>
                <a:latin typeface="Calibri Light"/>
              </a:rPr>
              <a:t>y </a:t>
            </a:r>
            <a:r>
              <a:rPr lang="es-CO" sz="2400" b="1" dirty="0" smtClean="0">
                <a:solidFill>
                  <a:prstClr val="black"/>
                </a:solidFill>
                <a:latin typeface="Calibri Light"/>
              </a:rPr>
              <a:t>materializar </a:t>
            </a:r>
            <a:r>
              <a:rPr lang="es-CO" sz="2400" b="1" dirty="0">
                <a:solidFill>
                  <a:prstClr val="black"/>
                </a:solidFill>
                <a:latin typeface="Calibri Light"/>
              </a:rPr>
              <a:t>el enfoque de  derechos </a:t>
            </a:r>
            <a:r>
              <a:rPr lang="es-CO" sz="2400" dirty="0">
                <a:solidFill>
                  <a:prstClr val="black"/>
                </a:solidFill>
                <a:latin typeface="Calibri Light"/>
              </a:rPr>
              <a:t>con las comunidades y el patrimonio ambiental.</a:t>
            </a:r>
          </a:p>
          <a:p>
            <a:pPr algn="ctr"/>
            <a:endParaRPr lang="es-CO" sz="2400" dirty="0" smtClean="0">
              <a:latin typeface="+mj-lt"/>
            </a:endParaRPr>
          </a:p>
        </p:txBody>
      </p:sp>
      <p:sp>
        <p:nvSpPr>
          <p:cNvPr id="13" name="CuadroTexto 12"/>
          <p:cNvSpPr txBox="1"/>
          <p:nvPr/>
        </p:nvSpPr>
        <p:spPr>
          <a:xfrm>
            <a:off x="3809451" y="657781"/>
            <a:ext cx="4573111" cy="584775"/>
          </a:xfrm>
          <a:prstGeom prst="rect">
            <a:avLst/>
          </a:prstGeom>
          <a:noFill/>
        </p:spPr>
        <p:txBody>
          <a:bodyPr wrap="none" rtlCol="0">
            <a:spAutoFit/>
          </a:bodyPr>
          <a:lstStyle/>
          <a:p>
            <a:pPr algn="ctr"/>
            <a:r>
              <a:rPr lang="es-CO" sz="3200" dirty="0" smtClean="0">
                <a:latin typeface="Arial Rounded MT Bold" panose="020F0704030504030204" pitchFamily="34" charset="0"/>
              </a:rPr>
              <a:t>Orientaciones y Retos</a:t>
            </a:r>
            <a:endParaRPr lang="es-CO" sz="3200" dirty="0">
              <a:latin typeface="Arial Rounded MT Bold" panose="020F0704030504030204" pitchFamily="34" charset="0"/>
            </a:endParaRPr>
          </a:p>
        </p:txBody>
      </p:sp>
    </p:spTree>
    <p:extLst>
      <p:ext uri="{BB962C8B-B14F-4D97-AF65-F5344CB8AC3E}">
        <p14:creationId xmlns:p14="http://schemas.microsoft.com/office/powerpoint/2010/main" val="9920724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5000" b="-15000"/>
          </a:stretch>
        </a:blipFill>
        <a:effectLst/>
      </p:bgPr>
    </p:bg>
    <p:spTree>
      <p:nvGrpSpPr>
        <p:cNvPr id="1" name=""/>
        <p:cNvGrpSpPr/>
        <p:nvPr/>
      </p:nvGrpSpPr>
      <p:grpSpPr>
        <a:xfrm>
          <a:off x="0" y="0"/>
          <a:ext cx="0" cy="0"/>
          <a:chOff x="0" y="0"/>
          <a:chExt cx="0" cy="0"/>
        </a:xfrm>
      </p:grpSpPr>
      <p:sp>
        <p:nvSpPr>
          <p:cNvPr id="5" name="Rectángulo 4"/>
          <p:cNvSpPr/>
          <p:nvPr/>
        </p:nvSpPr>
        <p:spPr>
          <a:xfrm>
            <a:off x="673768" y="1472697"/>
            <a:ext cx="5033682" cy="461665"/>
          </a:xfrm>
          <a:prstGeom prst="rect">
            <a:avLst/>
          </a:prstGeom>
        </p:spPr>
        <p:txBody>
          <a:bodyPr wrap="square">
            <a:spAutoFit/>
          </a:bodyPr>
          <a:lstStyle/>
          <a:p>
            <a:endParaRPr lang="es-CO" sz="2400" dirty="0">
              <a:solidFill>
                <a:prstClr val="black"/>
              </a:solidFill>
              <a:latin typeface="Calibri Light"/>
            </a:endParaRPr>
          </a:p>
        </p:txBody>
      </p:sp>
      <p:sp>
        <p:nvSpPr>
          <p:cNvPr id="6" name="CuadroTexto 5"/>
          <p:cNvSpPr txBox="1"/>
          <p:nvPr/>
        </p:nvSpPr>
        <p:spPr>
          <a:xfrm>
            <a:off x="3972879" y="2912577"/>
            <a:ext cx="7669427" cy="1631216"/>
          </a:xfrm>
          <a:prstGeom prst="rect">
            <a:avLst/>
          </a:prstGeom>
          <a:noFill/>
        </p:spPr>
        <p:txBody>
          <a:bodyPr wrap="square" rtlCol="0">
            <a:spAutoFit/>
          </a:bodyPr>
          <a:lstStyle/>
          <a:p>
            <a:pPr algn="ctr"/>
            <a:r>
              <a:rPr lang="es-MX" sz="5000" dirty="0" smtClean="0">
                <a:solidFill>
                  <a:prstClr val="black"/>
                </a:solidFill>
                <a:latin typeface="Arial Rounded MT Bold" panose="020F0704030504030204" pitchFamily="34" charset="0"/>
              </a:rPr>
              <a:t>Actividades en el territorio</a:t>
            </a:r>
          </a:p>
        </p:txBody>
      </p:sp>
    </p:spTree>
    <p:extLst>
      <p:ext uri="{BB962C8B-B14F-4D97-AF65-F5344CB8AC3E}">
        <p14:creationId xmlns:p14="http://schemas.microsoft.com/office/powerpoint/2010/main" val="589803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5" name="CuadroTexto 4"/>
          <p:cNvSpPr txBox="1"/>
          <p:nvPr/>
        </p:nvSpPr>
        <p:spPr>
          <a:xfrm>
            <a:off x="217714" y="514702"/>
            <a:ext cx="6763657" cy="584775"/>
          </a:xfrm>
          <a:prstGeom prst="rect">
            <a:avLst/>
          </a:prstGeom>
          <a:noFill/>
        </p:spPr>
        <p:txBody>
          <a:bodyPr wrap="square" rtlCol="0">
            <a:spAutoFit/>
          </a:bodyPr>
          <a:lstStyle/>
          <a:p>
            <a:pPr algn="ctr"/>
            <a:r>
              <a:rPr lang="es-CO" sz="3200" dirty="0" smtClean="0">
                <a:solidFill>
                  <a:prstClr val="black"/>
                </a:solidFill>
                <a:latin typeface="Arial Rounded MT Bold" panose="020F0704030504030204" pitchFamily="34" charset="0"/>
              </a:rPr>
              <a:t>Presencias Institucionales</a:t>
            </a:r>
            <a:endParaRPr lang="es-CO" sz="3200" dirty="0">
              <a:solidFill>
                <a:prstClr val="black"/>
              </a:solidFill>
              <a:latin typeface="Arial Rounded MT Bold" panose="020F0704030504030204" pitchFamily="34" charset="0"/>
            </a:endParaRPr>
          </a:p>
        </p:txBody>
      </p:sp>
      <p:sp>
        <p:nvSpPr>
          <p:cNvPr id="6" name="CuadroTexto 5"/>
          <p:cNvSpPr txBox="1"/>
          <p:nvPr/>
        </p:nvSpPr>
        <p:spPr>
          <a:xfrm>
            <a:off x="737269" y="2498514"/>
            <a:ext cx="5724546" cy="2031325"/>
          </a:xfrm>
          <a:prstGeom prst="rect">
            <a:avLst/>
          </a:prstGeom>
          <a:noFill/>
        </p:spPr>
        <p:txBody>
          <a:bodyPr wrap="square" rtlCol="0">
            <a:spAutoFit/>
          </a:bodyPr>
          <a:lstStyle/>
          <a:p>
            <a:pPr algn="ctr"/>
            <a:r>
              <a:rPr lang="es-ES" sz="2400" b="1" dirty="0">
                <a:solidFill>
                  <a:prstClr val="black"/>
                </a:solidFill>
                <a:latin typeface="+mj-lt"/>
              </a:rPr>
              <a:t>2.286</a:t>
            </a:r>
            <a:r>
              <a:rPr lang="es-ES" sz="2400" dirty="0">
                <a:solidFill>
                  <a:prstClr val="black"/>
                </a:solidFill>
                <a:latin typeface="+mj-lt"/>
              </a:rPr>
              <a:t> </a:t>
            </a:r>
            <a:r>
              <a:rPr lang="es-ES" sz="2400" dirty="0" smtClean="0">
                <a:solidFill>
                  <a:prstClr val="black"/>
                </a:solidFill>
                <a:latin typeface="+mj-lt"/>
              </a:rPr>
              <a:t> usuarios atendidos</a:t>
            </a:r>
          </a:p>
          <a:p>
            <a:pPr algn="ctr"/>
            <a:r>
              <a:rPr lang="es-ES" sz="2400" b="1" dirty="0" smtClean="0">
                <a:solidFill>
                  <a:prstClr val="black"/>
                </a:solidFill>
                <a:latin typeface="+mj-lt"/>
              </a:rPr>
              <a:t>12.177</a:t>
            </a:r>
            <a:r>
              <a:rPr lang="es-ES" sz="2400" dirty="0" smtClean="0">
                <a:solidFill>
                  <a:prstClr val="black"/>
                </a:solidFill>
                <a:latin typeface="+mj-lt"/>
              </a:rPr>
              <a:t> </a:t>
            </a:r>
            <a:r>
              <a:rPr lang="es-ES" sz="2400" dirty="0">
                <a:solidFill>
                  <a:prstClr val="black"/>
                </a:solidFill>
                <a:latin typeface="+mj-lt"/>
              </a:rPr>
              <a:t>actores </a:t>
            </a:r>
            <a:r>
              <a:rPr lang="es-ES" sz="2400" dirty="0" smtClean="0">
                <a:solidFill>
                  <a:prstClr val="black"/>
                </a:solidFill>
                <a:latin typeface="+mj-lt"/>
              </a:rPr>
              <a:t>formados e informados</a:t>
            </a:r>
          </a:p>
          <a:p>
            <a:pPr algn="ctr"/>
            <a:endParaRPr lang="es-ES" sz="2400" dirty="0" smtClean="0">
              <a:solidFill>
                <a:prstClr val="black"/>
              </a:solidFill>
              <a:latin typeface="+mj-lt"/>
            </a:endParaRPr>
          </a:p>
          <a:p>
            <a:pPr algn="ctr"/>
            <a:r>
              <a:rPr lang="es-ES" sz="2400" dirty="0" smtClean="0">
                <a:solidFill>
                  <a:prstClr val="black"/>
                </a:solidFill>
                <a:latin typeface="+mj-lt"/>
              </a:rPr>
              <a:t>Total Presencias: </a:t>
            </a:r>
            <a:r>
              <a:rPr lang="es-ES" sz="5400" b="1" u="sng" dirty="0" smtClean="0">
                <a:solidFill>
                  <a:prstClr val="black"/>
                </a:solidFill>
                <a:latin typeface="+mj-lt"/>
              </a:rPr>
              <a:t>80</a:t>
            </a:r>
            <a:endParaRPr lang="es-ES" sz="2400" b="1" u="sng" dirty="0" smtClean="0">
              <a:solidFill>
                <a:prstClr val="black"/>
              </a:solidFill>
              <a:latin typeface="+mj-lt"/>
            </a:endParaRPr>
          </a:p>
        </p:txBody>
      </p:sp>
      <p:pic>
        <p:nvPicPr>
          <p:cNvPr id="7" name="Picture 2" descr="Presencias2015-2014-2013_julio17_2015[1]"/>
          <p:cNvPicPr>
            <a:picLocks noChangeAspect="1" noChangeArrowheads="1"/>
          </p:cNvPicPr>
          <p:nvPr/>
        </p:nvPicPr>
        <p:blipFill>
          <a:blip r:embed="rId6" cstate="email"/>
          <a:srcRect/>
          <a:stretch>
            <a:fillRect/>
          </a:stretch>
        </p:blipFill>
        <p:spPr bwMode="auto">
          <a:xfrm>
            <a:off x="6981371" y="100643"/>
            <a:ext cx="5210629" cy="6757358"/>
          </a:xfrm>
          <a:prstGeom prst="rect">
            <a:avLst/>
          </a:prstGeom>
          <a:noFill/>
          <a:ln w="9525">
            <a:noFill/>
            <a:miter lim="800000"/>
            <a:headEnd/>
            <a:tailEnd/>
          </a:ln>
        </p:spPr>
      </p:pic>
    </p:spTree>
    <p:extLst>
      <p:ext uri="{BB962C8B-B14F-4D97-AF65-F5344CB8AC3E}">
        <p14:creationId xmlns:p14="http://schemas.microsoft.com/office/powerpoint/2010/main" val="22384964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7" name="CuadroTexto 6"/>
          <p:cNvSpPr txBox="1"/>
          <p:nvPr/>
        </p:nvSpPr>
        <p:spPr>
          <a:xfrm>
            <a:off x="529731" y="1899566"/>
            <a:ext cx="5276710" cy="4093428"/>
          </a:xfrm>
          <a:prstGeom prst="rect">
            <a:avLst/>
          </a:prstGeom>
          <a:noFill/>
        </p:spPr>
        <p:txBody>
          <a:bodyPr wrap="square" rtlCol="0">
            <a:spAutoFit/>
          </a:bodyPr>
          <a:lstStyle/>
          <a:p>
            <a:pPr marL="342900" indent="-342900">
              <a:buBlip>
                <a:blip r:embed="rId6"/>
              </a:buBlip>
            </a:pPr>
            <a:r>
              <a:rPr lang="es-CO" sz="2000" dirty="0" smtClean="0">
                <a:latin typeface="+mj-lt"/>
              </a:rPr>
              <a:t>Acto </a:t>
            </a:r>
            <a:r>
              <a:rPr lang="es-CO" sz="2000" dirty="0">
                <a:latin typeface="+mj-lt"/>
              </a:rPr>
              <a:t>de </a:t>
            </a:r>
            <a:r>
              <a:rPr lang="es-CO" sz="2000" dirty="0" smtClean="0">
                <a:latin typeface="+mj-lt"/>
              </a:rPr>
              <a:t>instalación</a:t>
            </a:r>
            <a:endParaRPr lang="es-ES" sz="2000" dirty="0" smtClean="0">
              <a:latin typeface="+mj-lt"/>
            </a:endParaRPr>
          </a:p>
          <a:p>
            <a:pPr marL="342900" indent="-342900" fontAlgn="t">
              <a:buBlip>
                <a:blip r:embed="rId6"/>
              </a:buBlip>
            </a:pPr>
            <a:r>
              <a:rPr lang="es-CO" sz="2000" dirty="0">
                <a:latin typeface="+mj-lt"/>
              </a:rPr>
              <a:t>Lectura del </a:t>
            </a:r>
            <a:r>
              <a:rPr lang="es-CO" sz="2000" dirty="0" smtClean="0">
                <a:latin typeface="+mj-lt"/>
              </a:rPr>
              <a:t>Territorio</a:t>
            </a:r>
            <a:endParaRPr lang="es-CO" sz="2000" dirty="0">
              <a:latin typeface="+mj-lt"/>
            </a:endParaRPr>
          </a:p>
          <a:p>
            <a:pPr marL="342900" indent="-342900" fontAlgn="t">
              <a:buBlip>
                <a:blip r:embed="rId6"/>
              </a:buBlip>
            </a:pPr>
            <a:r>
              <a:rPr lang="es-CO" sz="2000" dirty="0">
                <a:latin typeface="+mj-lt"/>
              </a:rPr>
              <a:t>Actividad de sensibilización </a:t>
            </a:r>
            <a:r>
              <a:rPr lang="es-CO" sz="2000" dirty="0" smtClean="0">
                <a:latin typeface="+mj-lt"/>
              </a:rPr>
              <a:t>fauna silvestre</a:t>
            </a:r>
            <a:endParaRPr lang="es-CO" sz="2000" dirty="0">
              <a:latin typeface="+mj-lt"/>
            </a:endParaRPr>
          </a:p>
          <a:p>
            <a:pPr marL="342900" indent="-342900" fontAlgn="t">
              <a:buBlip>
                <a:blip r:embed="rId6"/>
              </a:buBlip>
            </a:pPr>
            <a:r>
              <a:rPr lang="es-CO" sz="2000" dirty="0">
                <a:latin typeface="+mj-lt"/>
              </a:rPr>
              <a:t>Cine Foro </a:t>
            </a:r>
            <a:r>
              <a:rPr lang="es-CO" sz="2000" dirty="0" smtClean="0">
                <a:latin typeface="+mj-lt"/>
              </a:rPr>
              <a:t>Ambiental</a:t>
            </a:r>
            <a:endParaRPr lang="es-CO" sz="2000" dirty="0">
              <a:latin typeface="+mj-lt"/>
            </a:endParaRPr>
          </a:p>
          <a:p>
            <a:pPr marL="342900" indent="-342900" fontAlgn="t">
              <a:buBlip>
                <a:blip r:embed="rId6"/>
              </a:buBlip>
            </a:pPr>
            <a:r>
              <a:rPr lang="es-CO" sz="2000" dirty="0" smtClean="0">
                <a:latin typeface="+mj-lt"/>
              </a:rPr>
              <a:t>Talleres ambientales </a:t>
            </a:r>
            <a:r>
              <a:rPr lang="es-CO" sz="2000" dirty="0">
                <a:latin typeface="+mj-lt"/>
              </a:rPr>
              <a:t>de promoción de </a:t>
            </a:r>
            <a:r>
              <a:rPr lang="es-CO" sz="2000" dirty="0" smtClean="0">
                <a:latin typeface="+mj-lt"/>
              </a:rPr>
              <a:t>lectura</a:t>
            </a:r>
            <a:endParaRPr lang="es-CO" sz="2000" dirty="0">
              <a:latin typeface="+mj-lt"/>
            </a:endParaRPr>
          </a:p>
          <a:p>
            <a:pPr marL="342900" indent="-342900" fontAlgn="t">
              <a:buBlip>
                <a:blip r:embed="rId6"/>
              </a:buBlip>
            </a:pPr>
            <a:r>
              <a:rPr lang="es-CO" sz="2000" dirty="0">
                <a:latin typeface="+mj-lt"/>
              </a:rPr>
              <a:t>Oficina de </a:t>
            </a:r>
            <a:r>
              <a:rPr lang="es-CO" sz="2000" dirty="0" smtClean="0">
                <a:latin typeface="+mj-lt"/>
              </a:rPr>
              <a:t>atención </a:t>
            </a:r>
            <a:r>
              <a:rPr lang="es-CO" sz="2000" dirty="0">
                <a:latin typeface="+mj-lt"/>
              </a:rPr>
              <a:t>a </a:t>
            </a:r>
            <a:r>
              <a:rPr lang="es-CO" sz="2000" dirty="0" smtClean="0">
                <a:latin typeface="+mj-lt"/>
              </a:rPr>
              <a:t>usuarios</a:t>
            </a:r>
          </a:p>
          <a:p>
            <a:pPr marL="342900" indent="-342900">
              <a:buBlip>
                <a:blip r:embed="rId6"/>
              </a:buBlip>
            </a:pPr>
            <a:r>
              <a:rPr lang="es-CO" sz="2000" dirty="0">
                <a:latin typeface="+mj-lt"/>
              </a:rPr>
              <a:t>Mesa Ambiental del </a:t>
            </a:r>
            <a:r>
              <a:rPr lang="es-CO" sz="2000" dirty="0" smtClean="0">
                <a:latin typeface="+mj-lt"/>
              </a:rPr>
              <a:t>municipio</a:t>
            </a:r>
          </a:p>
          <a:p>
            <a:pPr marL="342900" indent="-342900">
              <a:buBlip>
                <a:blip r:embed="rId6"/>
              </a:buBlip>
            </a:pPr>
            <a:r>
              <a:rPr lang="es-CO" sz="2000" dirty="0" smtClean="0">
                <a:latin typeface="+mj-lt"/>
                <a:ea typeface="Calibri" panose="020F0502020204030204" pitchFamily="34" charset="0"/>
              </a:rPr>
              <a:t>Capacitación </a:t>
            </a:r>
            <a:r>
              <a:rPr lang="es-CO" sz="2000" dirty="0">
                <a:latin typeface="+mj-lt"/>
                <a:ea typeface="Calibri" panose="020F0502020204030204" pitchFamily="34" charset="0"/>
              </a:rPr>
              <a:t>de actores estratégicos en: manejo de residuos especiales y peligrosos, control de ruido, competencias ambientales, comparendo </a:t>
            </a:r>
            <a:r>
              <a:rPr lang="es-CO" sz="2000" dirty="0" smtClean="0">
                <a:latin typeface="+mj-lt"/>
                <a:ea typeface="Calibri" panose="020F0502020204030204" pitchFamily="34" charset="0"/>
              </a:rPr>
              <a:t>ambiental</a:t>
            </a:r>
          </a:p>
          <a:p>
            <a:pPr marL="342900" indent="-342900">
              <a:buBlip>
                <a:blip r:embed="rId6"/>
              </a:buBlip>
            </a:pPr>
            <a:r>
              <a:rPr lang="es-ES" sz="2000" dirty="0" smtClean="0">
                <a:latin typeface="+mj-lt"/>
                <a:ea typeface="Calibri" panose="020F0502020204030204" pitchFamily="34" charset="0"/>
              </a:rPr>
              <a:t>Visitas técnicas </a:t>
            </a:r>
          </a:p>
          <a:p>
            <a:pPr marL="342900" indent="-342900">
              <a:buBlip>
                <a:blip r:embed="rId6"/>
              </a:buBlip>
            </a:pPr>
            <a:r>
              <a:rPr lang="es-ES" sz="2000" dirty="0" smtClean="0">
                <a:latin typeface="+mj-lt"/>
                <a:ea typeface="Calibri" panose="020F0502020204030204" pitchFamily="34" charset="0"/>
              </a:rPr>
              <a:t>Actos culturales</a:t>
            </a:r>
            <a:endParaRPr lang="es-CO" sz="1900" dirty="0">
              <a:latin typeface="+mj-lt"/>
            </a:endParaRPr>
          </a:p>
        </p:txBody>
      </p:sp>
      <p:sp>
        <p:nvSpPr>
          <p:cNvPr id="10" name="CuadroTexto 9"/>
          <p:cNvSpPr txBox="1"/>
          <p:nvPr/>
        </p:nvSpPr>
        <p:spPr>
          <a:xfrm>
            <a:off x="2768413" y="514702"/>
            <a:ext cx="6763657" cy="584775"/>
          </a:xfrm>
          <a:prstGeom prst="rect">
            <a:avLst/>
          </a:prstGeom>
          <a:noFill/>
        </p:spPr>
        <p:txBody>
          <a:bodyPr wrap="square" rtlCol="0">
            <a:spAutoFit/>
          </a:bodyPr>
          <a:lstStyle/>
          <a:p>
            <a:pPr algn="ctr"/>
            <a:r>
              <a:rPr lang="es-CO" sz="3200" dirty="0" smtClean="0">
                <a:solidFill>
                  <a:prstClr val="black"/>
                </a:solidFill>
                <a:latin typeface="Arial Rounded MT Bold" panose="020F0704030504030204" pitchFamily="34" charset="0"/>
              </a:rPr>
              <a:t>Presencias Institucionales</a:t>
            </a:r>
            <a:endParaRPr lang="es-CO" sz="3200" dirty="0">
              <a:solidFill>
                <a:prstClr val="black"/>
              </a:solidFill>
              <a:latin typeface="Arial Rounded MT Bold" panose="020F0704030504030204" pitchFamily="34" charset="0"/>
            </a:endParaRPr>
          </a:p>
        </p:txBody>
      </p:sp>
      <p:pic>
        <p:nvPicPr>
          <p:cNvPr id="11" name="Imagen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21800" y="1641639"/>
            <a:ext cx="2888847" cy="2167571"/>
          </a:xfrm>
          <a:prstGeom prst="rect">
            <a:avLst/>
          </a:prstGeom>
        </p:spPr>
      </p:pic>
      <p:pic>
        <p:nvPicPr>
          <p:cNvPr id="12" name="Imagen 11"/>
          <p:cNvPicPr>
            <a:picLocks noChangeAspect="1"/>
          </p:cNvPicPr>
          <p:nvPr/>
        </p:nvPicPr>
        <p:blipFill rotWithShape="1">
          <a:blip r:embed="rId8">
            <a:extLst>
              <a:ext uri="{28A0092B-C50C-407E-A947-70E740481C1C}">
                <a14:useLocalDpi xmlns:a14="http://schemas.microsoft.com/office/drawing/2010/main" val="0"/>
              </a:ext>
            </a:extLst>
          </a:blip>
          <a:srcRect l="6144" r="7547"/>
          <a:stretch/>
        </p:blipFill>
        <p:spPr>
          <a:xfrm>
            <a:off x="9121800" y="4015818"/>
            <a:ext cx="2888847" cy="2505390"/>
          </a:xfrm>
          <a:prstGeom prst="rect">
            <a:avLst/>
          </a:prstGeom>
        </p:spPr>
      </p:pic>
      <p:pic>
        <p:nvPicPr>
          <p:cNvPr id="13" name="Imagen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50241" y="1659959"/>
            <a:ext cx="2863851" cy="2149252"/>
          </a:xfrm>
          <a:prstGeom prst="rect">
            <a:avLst/>
          </a:prstGeom>
        </p:spPr>
      </p:pic>
      <p:pic>
        <p:nvPicPr>
          <p:cNvPr id="14" name="Imagen 13"/>
          <p:cNvPicPr>
            <a:picLocks noChangeAspect="1"/>
          </p:cNvPicPr>
          <p:nvPr/>
        </p:nvPicPr>
        <p:blipFill rotWithShape="1">
          <a:blip r:embed="rId10">
            <a:extLst>
              <a:ext uri="{28A0092B-C50C-407E-A947-70E740481C1C}">
                <a14:useLocalDpi xmlns:a14="http://schemas.microsoft.com/office/drawing/2010/main" val="0"/>
              </a:ext>
            </a:extLst>
          </a:blip>
          <a:srcRect l="16059" b="-693"/>
          <a:stretch/>
        </p:blipFill>
        <p:spPr>
          <a:xfrm>
            <a:off x="6224729" y="4015818"/>
            <a:ext cx="2813065" cy="2529361"/>
          </a:xfrm>
          <a:prstGeom prst="rect">
            <a:avLst/>
          </a:prstGeom>
        </p:spPr>
      </p:pic>
    </p:spTree>
    <p:extLst>
      <p:ext uri="{BB962C8B-B14F-4D97-AF65-F5344CB8AC3E}">
        <p14:creationId xmlns:p14="http://schemas.microsoft.com/office/powerpoint/2010/main" val="30403300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1468"/>
            <a:ext cx="12192000" cy="6455063"/>
          </a:xfrm>
          <a:prstGeom prst="rect">
            <a:avLst/>
          </a:prstGeom>
        </p:spPr>
      </p:pic>
    </p:spTree>
    <p:extLst>
      <p:ext uri="{BB962C8B-B14F-4D97-AF65-F5344CB8AC3E}">
        <p14:creationId xmlns:p14="http://schemas.microsoft.com/office/powerpoint/2010/main" val="39150748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5" name="CuadroTexto 4"/>
          <p:cNvSpPr txBox="1"/>
          <p:nvPr/>
        </p:nvSpPr>
        <p:spPr>
          <a:xfrm>
            <a:off x="1343025" y="305887"/>
            <a:ext cx="9776114" cy="1077218"/>
          </a:xfrm>
          <a:prstGeom prst="rect">
            <a:avLst/>
          </a:prstGeom>
          <a:noFill/>
        </p:spPr>
        <p:txBody>
          <a:bodyPr wrap="square" rtlCol="0">
            <a:spAutoFit/>
          </a:bodyPr>
          <a:lstStyle/>
          <a:p>
            <a:pPr algn="ctr"/>
            <a:r>
              <a:rPr lang="es-CO" sz="3200" dirty="0" smtClean="0">
                <a:latin typeface="Arial Rounded MT Bold" pitchFamily="34" charset="0"/>
                <a:cs typeface="Tahoma" pitchFamily="34" charset="0"/>
              </a:rPr>
              <a:t>Estrategias para el control del tráfico ilegal de flora y fauna silvestre</a:t>
            </a:r>
            <a:endParaRPr lang="es-CO" sz="3200" dirty="0">
              <a:latin typeface="Arial Rounded MT Bold" pitchFamily="34" charset="0"/>
              <a:cs typeface="Tahoma" pitchFamily="34" charset="0"/>
            </a:endParaRPr>
          </a:p>
        </p:txBody>
      </p:sp>
      <p:pic>
        <p:nvPicPr>
          <p:cNvPr id="15" name="Imagen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2752" y="2111482"/>
            <a:ext cx="5658861" cy="3326791"/>
          </a:xfrm>
          <a:prstGeom prst="rect">
            <a:avLst/>
          </a:prstGeom>
        </p:spPr>
      </p:pic>
      <p:pic>
        <p:nvPicPr>
          <p:cNvPr id="2" name="Imagen 1"/>
          <p:cNvPicPr>
            <a:picLocks noChangeAspect="1"/>
          </p:cNvPicPr>
          <p:nvPr/>
        </p:nvPicPr>
        <p:blipFill rotWithShape="1">
          <a:blip r:embed="rId7"/>
          <a:srcRect l="9289" t="32668" r="50053" b="17940"/>
          <a:stretch/>
        </p:blipFill>
        <p:spPr>
          <a:xfrm>
            <a:off x="186489" y="1639286"/>
            <a:ext cx="6196263" cy="4045932"/>
          </a:xfrm>
          <a:prstGeom prst="rect">
            <a:avLst/>
          </a:prstGeom>
        </p:spPr>
      </p:pic>
    </p:spTree>
    <p:extLst>
      <p:ext uri="{BB962C8B-B14F-4D97-AF65-F5344CB8AC3E}">
        <p14:creationId xmlns:p14="http://schemas.microsoft.com/office/powerpoint/2010/main" val="40311403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0" name="CuadroTexto 19"/>
          <p:cNvSpPr txBox="1"/>
          <p:nvPr/>
        </p:nvSpPr>
        <p:spPr>
          <a:xfrm>
            <a:off x="1380264" y="330069"/>
            <a:ext cx="9707562" cy="584775"/>
          </a:xfrm>
          <a:prstGeom prst="rect">
            <a:avLst/>
          </a:prstGeom>
          <a:noFill/>
        </p:spPr>
        <p:txBody>
          <a:bodyPr wrap="square" rtlCol="0">
            <a:spAutoFit/>
          </a:bodyPr>
          <a:lstStyle/>
          <a:p>
            <a:pPr algn="ctr"/>
            <a:r>
              <a:rPr lang="es-CO" sz="3200" dirty="0" smtClean="0">
                <a:solidFill>
                  <a:prstClr val="black"/>
                </a:solidFill>
                <a:latin typeface="Arial Rounded MT Bold" pitchFamily="34" charset="0"/>
              </a:rPr>
              <a:t>Día Mundial del Medio Ambiente 2013</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62" y="1566612"/>
            <a:ext cx="2818472" cy="42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5317958" y="1936131"/>
            <a:ext cx="6216315" cy="3185487"/>
          </a:xfrm>
          <a:prstGeom prst="rect">
            <a:avLst/>
          </a:prstGeom>
          <a:noFill/>
        </p:spPr>
        <p:txBody>
          <a:bodyPr wrap="square" rtlCol="0">
            <a:spAutoFit/>
          </a:bodyPr>
          <a:lstStyle/>
          <a:p>
            <a:r>
              <a:rPr lang="es-ES" sz="2000" dirty="0" smtClean="0">
                <a:solidFill>
                  <a:prstClr val="black"/>
                </a:solidFill>
                <a:latin typeface="Calibri Light"/>
              </a:rPr>
              <a:t>Conmemoración del año internacional de la cooperación en la esfera del agua: </a:t>
            </a:r>
          </a:p>
          <a:p>
            <a:endParaRPr lang="es-ES" sz="2000" dirty="0">
              <a:solidFill>
                <a:prstClr val="black"/>
              </a:solidFill>
              <a:latin typeface="Calibri Light"/>
            </a:endParaRPr>
          </a:p>
          <a:p>
            <a:pPr marL="342900" indent="-342900">
              <a:buFontTx/>
              <a:buBlip>
                <a:blip r:embed="rId4"/>
              </a:buBlip>
            </a:pPr>
            <a:r>
              <a:rPr lang="es-ES" sz="2000" dirty="0" smtClean="0">
                <a:solidFill>
                  <a:prstClr val="black"/>
                </a:solidFill>
                <a:latin typeface="Calibri Light"/>
              </a:rPr>
              <a:t>Talleres cartográficos participativos por territoriales.</a:t>
            </a:r>
          </a:p>
          <a:p>
            <a:pPr marL="342900" indent="-342900">
              <a:buFontTx/>
              <a:buBlip>
                <a:blip r:embed="rId4"/>
              </a:buBlip>
            </a:pPr>
            <a:r>
              <a:rPr lang="es-ES" sz="2000" dirty="0" smtClean="0">
                <a:solidFill>
                  <a:prstClr val="black"/>
                </a:solidFill>
                <a:latin typeface="Calibri Light"/>
              </a:rPr>
              <a:t>Conversatorios </a:t>
            </a:r>
            <a:r>
              <a:rPr lang="es-ES" sz="2000" dirty="0">
                <a:solidFill>
                  <a:prstClr val="black"/>
                </a:solidFill>
                <a:latin typeface="Calibri Light"/>
              </a:rPr>
              <a:t>importancia del recurso hídrico y acciones de protección</a:t>
            </a:r>
            <a:r>
              <a:rPr lang="es-ES" sz="2000" dirty="0" smtClean="0">
                <a:solidFill>
                  <a:prstClr val="black"/>
                </a:solidFill>
                <a:latin typeface="Calibri Light"/>
              </a:rPr>
              <a:t>.</a:t>
            </a:r>
          </a:p>
          <a:p>
            <a:pPr marL="342900" indent="-342900">
              <a:buFontTx/>
              <a:buBlip>
                <a:blip r:embed="rId4"/>
              </a:buBlip>
            </a:pPr>
            <a:r>
              <a:rPr lang="es-ES" sz="2000" dirty="0" smtClean="0">
                <a:solidFill>
                  <a:prstClr val="black"/>
                </a:solidFill>
              </a:rPr>
              <a:t>8 Manifiestos </a:t>
            </a:r>
            <a:r>
              <a:rPr lang="es-ES" sz="2000" dirty="0">
                <a:solidFill>
                  <a:prstClr val="black"/>
                </a:solidFill>
              </a:rPr>
              <a:t>por el </a:t>
            </a:r>
            <a:r>
              <a:rPr lang="es-ES" sz="2000" dirty="0" smtClean="0">
                <a:solidFill>
                  <a:prstClr val="black"/>
                </a:solidFill>
              </a:rPr>
              <a:t>agua, uno por territorial.</a:t>
            </a:r>
            <a:endParaRPr lang="es-ES" sz="2000" dirty="0">
              <a:solidFill>
                <a:prstClr val="black"/>
              </a:solidFill>
            </a:endParaRPr>
          </a:p>
          <a:p>
            <a:pPr marL="342900" indent="-342900">
              <a:buFontTx/>
              <a:buBlip>
                <a:blip r:embed="rId4"/>
              </a:buBlip>
            </a:pPr>
            <a:r>
              <a:rPr lang="es-ES" sz="2000" dirty="0" smtClean="0">
                <a:solidFill>
                  <a:prstClr val="black"/>
                </a:solidFill>
                <a:latin typeface="Calibri Light"/>
              </a:rPr>
              <a:t>Firma </a:t>
            </a:r>
            <a:r>
              <a:rPr lang="es-ES" sz="2000" dirty="0">
                <a:solidFill>
                  <a:prstClr val="black"/>
                </a:solidFill>
                <a:latin typeface="Calibri Light"/>
              </a:rPr>
              <a:t>de nuestro compromiso en el Día del Medio </a:t>
            </a:r>
            <a:r>
              <a:rPr lang="es-ES" sz="2000" dirty="0" smtClean="0">
                <a:solidFill>
                  <a:prstClr val="black"/>
                </a:solidFill>
                <a:latin typeface="Calibri Light"/>
              </a:rPr>
              <a:t>Ambiente.</a:t>
            </a:r>
          </a:p>
          <a:p>
            <a:pPr marL="342900" indent="-342900">
              <a:buFontTx/>
              <a:buBlip>
                <a:blip r:embed="rId4"/>
              </a:buBlip>
            </a:pPr>
            <a:endParaRPr lang="es-CO" sz="2100" dirty="0">
              <a:solidFill>
                <a:prstClr val="black"/>
              </a:solidFill>
              <a:latin typeface="Calibri Light"/>
            </a:endParaRPr>
          </a:p>
        </p:txBody>
      </p:sp>
      <p:sp>
        <p:nvSpPr>
          <p:cNvPr id="4" name="CuadroTexto 3"/>
          <p:cNvSpPr txBox="1"/>
          <p:nvPr/>
        </p:nvSpPr>
        <p:spPr>
          <a:xfrm>
            <a:off x="2570642" y="5797262"/>
            <a:ext cx="2499234" cy="461665"/>
          </a:xfrm>
          <a:prstGeom prst="rect">
            <a:avLst/>
          </a:prstGeom>
          <a:noFill/>
        </p:spPr>
        <p:txBody>
          <a:bodyPr wrap="square" rtlCol="0">
            <a:spAutoFit/>
          </a:bodyPr>
          <a:lstStyle/>
          <a:p>
            <a:r>
              <a:rPr lang="es-ES" sz="2400" b="1" dirty="0" smtClean="0">
                <a:solidFill>
                  <a:prstClr val="black"/>
                </a:solidFill>
              </a:rPr>
              <a:t>2013</a:t>
            </a:r>
            <a:endParaRPr lang="es-CO" sz="2400" b="1" dirty="0">
              <a:solidFill>
                <a:prstClr val="black"/>
              </a:solidFill>
            </a:endParaRPr>
          </a:p>
        </p:txBody>
      </p:sp>
    </p:spTree>
    <p:extLst>
      <p:ext uri="{BB962C8B-B14F-4D97-AF65-F5344CB8AC3E}">
        <p14:creationId xmlns:p14="http://schemas.microsoft.com/office/powerpoint/2010/main" val="2616384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0" name="CuadroTexto 19"/>
          <p:cNvSpPr txBox="1"/>
          <p:nvPr/>
        </p:nvSpPr>
        <p:spPr>
          <a:xfrm>
            <a:off x="1547904" y="330069"/>
            <a:ext cx="9707562" cy="584775"/>
          </a:xfrm>
          <a:prstGeom prst="rect">
            <a:avLst/>
          </a:prstGeom>
          <a:noFill/>
        </p:spPr>
        <p:txBody>
          <a:bodyPr wrap="square" rtlCol="0">
            <a:spAutoFit/>
          </a:bodyPr>
          <a:lstStyle/>
          <a:p>
            <a:pPr algn="ctr"/>
            <a:r>
              <a:rPr lang="es-CO" sz="3200" dirty="0" smtClean="0">
                <a:solidFill>
                  <a:prstClr val="black"/>
                </a:solidFill>
                <a:latin typeface="Arial Rounded MT Bold" pitchFamily="34" charset="0"/>
              </a:rPr>
              <a:t>Día Mundial del Medio Ambiente 2014</a:t>
            </a:r>
          </a:p>
        </p:txBody>
      </p:sp>
      <p:pic>
        <p:nvPicPr>
          <p:cNvPr id="1028" name="Imagen 21"/>
          <p:cNvPicPr>
            <a:picLocks noChangeAspect="1" noChangeArrowheads="1"/>
          </p:cNvPicPr>
          <p:nvPr/>
        </p:nvPicPr>
        <p:blipFill>
          <a:blip r:embed="rId3" cstate="print">
            <a:extLst>
              <a:ext uri="{28A0092B-C50C-407E-A947-70E740481C1C}">
                <a14:useLocalDpi xmlns:a14="http://schemas.microsoft.com/office/drawing/2010/main" val="0"/>
              </a:ext>
            </a:extLst>
          </a:blip>
          <a:srcRect l="4640" r="4002"/>
          <a:stretch>
            <a:fillRect/>
          </a:stretch>
        </p:blipFill>
        <p:spPr bwMode="auto">
          <a:xfrm>
            <a:off x="2611468" y="3722769"/>
            <a:ext cx="3426831" cy="235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8" descr="https://fbcdn-sphotos-d-a.akamaihd.net/hphotos-ak-xpf1/t1.0-9/10419480_741170465939934_8226094160875464482_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81" y="1256549"/>
            <a:ext cx="3134546"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p:cNvSpPr/>
          <p:nvPr/>
        </p:nvSpPr>
        <p:spPr>
          <a:xfrm>
            <a:off x="6617367" y="1892293"/>
            <a:ext cx="4804611" cy="3170099"/>
          </a:xfrm>
          <a:prstGeom prst="rect">
            <a:avLst/>
          </a:prstGeom>
        </p:spPr>
        <p:txBody>
          <a:bodyPr wrap="square">
            <a:spAutoFit/>
          </a:bodyPr>
          <a:lstStyle/>
          <a:p>
            <a:r>
              <a:rPr lang="es-CO" sz="2000" b="1" dirty="0" smtClean="0">
                <a:solidFill>
                  <a:prstClr val="black"/>
                </a:solidFill>
                <a:latin typeface="Calibri Light"/>
              </a:rPr>
              <a:t>Fortalecimiento de la cultura por la agricultura familiar con la participación de: </a:t>
            </a:r>
          </a:p>
          <a:p>
            <a:endParaRPr lang="es-CO" sz="2000" b="1" dirty="0">
              <a:solidFill>
                <a:prstClr val="black"/>
              </a:solidFill>
              <a:latin typeface="Calibri Light"/>
            </a:endParaRPr>
          </a:p>
          <a:p>
            <a:pPr marL="342900" indent="-342900">
              <a:buFontTx/>
              <a:buBlip>
                <a:blip r:embed="rId5"/>
              </a:buBlip>
            </a:pPr>
            <a:r>
              <a:rPr lang="es-CO" sz="2000" b="1" dirty="0" smtClean="0">
                <a:solidFill>
                  <a:prstClr val="black"/>
                </a:solidFill>
                <a:latin typeface="Calibri Light"/>
              </a:rPr>
              <a:t>125 productores agroecológicos </a:t>
            </a:r>
            <a:r>
              <a:rPr lang="es-CO" sz="2000" dirty="0" smtClean="0">
                <a:solidFill>
                  <a:prstClr val="black"/>
                </a:solidFill>
                <a:latin typeface="Calibri Light"/>
              </a:rPr>
              <a:t>de </a:t>
            </a:r>
            <a:r>
              <a:rPr lang="es-CO" sz="2000" b="1" dirty="0" smtClean="0">
                <a:solidFill>
                  <a:prstClr val="black"/>
                </a:solidFill>
                <a:latin typeface="Calibri Light"/>
              </a:rPr>
              <a:t>17 municipios</a:t>
            </a:r>
          </a:p>
          <a:p>
            <a:endParaRPr lang="es-CO" sz="2000" dirty="0">
              <a:solidFill>
                <a:prstClr val="black"/>
              </a:solidFill>
              <a:latin typeface="Calibri Light"/>
            </a:endParaRPr>
          </a:p>
          <a:p>
            <a:pPr marL="342900" indent="-342900">
              <a:buFontTx/>
              <a:buBlip>
                <a:blip r:embed="rId5"/>
              </a:buBlip>
            </a:pPr>
            <a:r>
              <a:rPr lang="es-CO" sz="2000" dirty="0" smtClean="0">
                <a:solidFill>
                  <a:prstClr val="black"/>
                </a:solidFill>
                <a:latin typeface="Calibri Light"/>
              </a:rPr>
              <a:t> Ferias agroecológicas en los municipios de: </a:t>
            </a:r>
            <a:r>
              <a:rPr lang="es-CO" sz="2000" dirty="0">
                <a:solidFill>
                  <a:prstClr val="black"/>
                </a:solidFill>
              </a:rPr>
              <a:t>Medellín, Támesis y Angostura</a:t>
            </a:r>
            <a:r>
              <a:rPr lang="es-CO" sz="2000" dirty="0" smtClean="0">
                <a:solidFill>
                  <a:prstClr val="black"/>
                </a:solidFill>
              </a:rPr>
              <a:t>.</a:t>
            </a:r>
          </a:p>
          <a:p>
            <a:endParaRPr lang="es-CO" sz="2000" dirty="0" smtClean="0">
              <a:solidFill>
                <a:prstClr val="black"/>
              </a:solidFill>
              <a:latin typeface="Calibri Light"/>
            </a:endParaRPr>
          </a:p>
          <a:p>
            <a:pPr marL="342900" indent="-342900">
              <a:buFontTx/>
              <a:buBlip>
                <a:blip r:embed="rId5"/>
              </a:buBlip>
            </a:pPr>
            <a:r>
              <a:rPr lang="es-CO" sz="2000" b="1" dirty="0" smtClean="0">
                <a:solidFill>
                  <a:prstClr val="black"/>
                </a:solidFill>
                <a:latin typeface="Calibri Light"/>
              </a:rPr>
              <a:t>7 mil visitantes </a:t>
            </a:r>
            <a:r>
              <a:rPr lang="es-CO" sz="2000" dirty="0" smtClean="0">
                <a:solidFill>
                  <a:prstClr val="black"/>
                </a:solidFill>
                <a:latin typeface="Calibri Light"/>
              </a:rPr>
              <a:t>en las 3 Ferias</a:t>
            </a:r>
            <a:endParaRPr lang="es-CO" sz="2000" dirty="0">
              <a:solidFill>
                <a:prstClr val="black"/>
              </a:solidFill>
              <a:latin typeface="Calibri Light"/>
            </a:endParaRPr>
          </a:p>
        </p:txBody>
      </p:sp>
      <p:sp>
        <p:nvSpPr>
          <p:cNvPr id="16" name="CuadroTexto 15"/>
          <p:cNvSpPr txBox="1"/>
          <p:nvPr/>
        </p:nvSpPr>
        <p:spPr>
          <a:xfrm>
            <a:off x="3734811" y="6043275"/>
            <a:ext cx="2499234" cy="461665"/>
          </a:xfrm>
          <a:prstGeom prst="rect">
            <a:avLst/>
          </a:prstGeom>
          <a:noFill/>
        </p:spPr>
        <p:txBody>
          <a:bodyPr wrap="square" rtlCol="0">
            <a:spAutoFit/>
          </a:bodyPr>
          <a:lstStyle/>
          <a:p>
            <a:r>
              <a:rPr lang="es-ES" sz="2400" b="1" dirty="0" smtClean="0">
                <a:solidFill>
                  <a:prstClr val="black"/>
                </a:solidFill>
              </a:rPr>
              <a:t>2014</a:t>
            </a:r>
            <a:endParaRPr lang="es-CO" sz="2400" b="1" dirty="0">
              <a:solidFill>
                <a:prstClr val="black"/>
              </a:solidFill>
            </a:endParaRPr>
          </a:p>
        </p:txBody>
      </p:sp>
    </p:spTree>
    <p:extLst>
      <p:ext uri="{BB962C8B-B14F-4D97-AF65-F5344CB8AC3E}">
        <p14:creationId xmlns:p14="http://schemas.microsoft.com/office/powerpoint/2010/main" val="1337257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15" name="CuadroTexto 14"/>
          <p:cNvSpPr txBox="1"/>
          <p:nvPr/>
        </p:nvSpPr>
        <p:spPr>
          <a:xfrm>
            <a:off x="402835" y="952189"/>
            <a:ext cx="5966084" cy="5632311"/>
          </a:xfrm>
          <a:prstGeom prst="rect">
            <a:avLst/>
          </a:prstGeom>
          <a:noFill/>
        </p:spPr>
        <p:txBody>
          <a:bodyPr wrap="square" rtlCol="0">
            <a:spAutoFit/>
          </a:bodyPr>
          <a:lstStyle/>
          <a:p>
            <a:pPr algn="just"/>
            <a:r>
              <a:rPr lang="es-CO" sz="2000" b="1" dirty="0" smtClean="0">
                <a:solidFill>
                  <a:prstClr val="black"/>
                </a:solidFill>
                <a:latin typeface="Calibri Light"/>
              </a:rPr>
              <a:t>Conmemoración con los 80 municipios:</a:t>
            </a:r>
            <a:r>
              <a:rPr lang="es-CO" sz="2000" dirty="0" smtClean="0">
                <a:solidFill>
                  <a:prstClr val="black"/>
                </a:solidFill>
                <a:latin typeface="Calibri Light"/>
              </a:rPr>
              <a:t> </a:t>
            </a:r>
          </a:p>
          <a:p>
            <a:pPr algn="just"/>
            <a:endParaRPr lang="es-CO" sz="2000" dirty="0" smtClean="0">
              <a:solidFill>
                <a:prstClr val="black"/>
              </a:solidFill>
              <a:latin typeface="Calibri Light"/>
            </a:endParaRPr>
          </a:p>
          <a:p>
            <a:pPr marL="342900" indent="-342900" algn="just">
              <a:buFontTx/>
              <a:buBlip>
                <a:blip r:embed="rId3"/>
              </a:buBlip>
            </a:pPr>
            <a:r>
              <a:rPr lang="es-CO" sz="2000" dirty="0">
                <a:solidFill>
                  <a:prstClr val="black"/>
                </a:solidFill>
                <a:latin typeface="Calibri Light"/>
              </a:rPr>
              <a:t>144 </a:t>
            </a:r>
            <a:r>
              <a:rPr lang="es-CO" sz="2000" dirty="0" smtClean="0">
                <a:solidFill>
                  <a:prstClr val="black"/>
                </a:solidFill>
                <a:latin typeface="Calibri Light"/>
              </a:rPr>
              <a:t>eventos</a:t>
            </a:r>
            <a:endParaRPr lang="es-CO" sz="2000" dirty="0">
              <a:solidFill>
                <a:prstClr val="black"/>
              </a:solidFill>
              <a:latin typeface="Calibri Light"/>
            </a:endParaRPr>
          </a:p>
          <a:p>
            <a:pPr algn="just"/>
            <a:endParaRPr lang="es-CO" sz="2000" dirty="0" smtClean="0">
              <a:solidFill>
                <a:prstClr val="black"/>
              </a:solidFill>
              <a:latin typeface="Calibri Light"/>
            </a:endParaRPr>
          </a:p>
          <a:p>
            <a:pPr marL="342900" indent="-342900" algn="just">
              <a:buFontTx/>
              <a:buBlip>
                <a:blip r:embed="rId3"/>
              </a:buBlip>
            </a:pPr>
            <a:r>
              <a:rPr lang="es-CO" sz="2000" dirty="0" smtClean="0">
                <a:solidFill>
                  <a:prstClr val="black"/>
                </a:solidFill>
                <a:latin typeface="Calibri Light"/>
              </a:rPr>
              <a:t>Todos los servidores públicos tuvieron la oportunidad de estar en el territorio.</a:t>
            </a:r>
          </a:p>
          <a:p>
            <a:pPr marL="342900" indent="-342900" algn="just"/>
            <a:r>
              <a:rPr lang="es-CO" sz="2000" dirty="0" smtClean="0">
                <a:solidFill>
                  <a:prstClr val="black"/>
                </a:solidFill>
                <a:latin typeface="Calibri Light"/>
              </a:rPr>
              <a:t> </a:t>
            </a:r>
          </a:p>
          <a:p>
            <a:pPr marL="342900" indent="-342900" algn="just">
              <a:buFontTx/>
              <a:buBlip>
                <a:blip r:embed="rId3"/>
              </a:buBlip>
            </a:pPr>
            <a:r>
              <a:rPr lang="es-CO" sz="2000" dirty="0" smtClean="0">
                <a:solidFill>
                  <a:prstClr val="black"/>
                </a:solidFill>
                <a:latin typeface="Calibri Light"/>
              </a:rPr>
              <a:t>Se desarrollaron actividades de: </a:t>
            </a:r>
          </a:p>
          <a:p>
            <a:pPr marL="1257300" lvl="2" indent="-342900" algn="just">
              <a:buFontTx/>
              <a:buBlip>
                <a:blip r:embed="rId3"/>
              </a:buBlip>
            </a:pPr>
            <a:r>
              <a:rPr lang="es-CO" sz="2000" dirty="0" smtClean="0">
                <a:solidFill>
                  <a:prstClr val="black"/>
                </a:solidFill>
                <a:latin typeface="Calibri Light"/>
              </a:rPr>
              <a:t>Eventos de sensibilización</a:t>
            </a:r>
          </a:p>
          <a:p>
            <a:pPr marL="1257300" lvl="2" indent="-342900" algn="just">
              <a:buFontTx/>
              <a:buBlip>
                <a:blip r:embed="rId3"/>
              </a:buBlip>
            </a:pPr>
            <a:r>
              <a:rPr lang="es-CO" sz="2000" dirty="0" smtClean="0">
                <a:solidFill>
                  <a:prstClr val="black"/>
                </a:solidFill>
                <a:latin typeface="Calibri Light"/>
              </a:rPr>
              <a:t>Cine foro</a:t>
            </a:r>
          </a:p>
          <a:p>
            <a:pPr marL="1257300" lvl="2" indent="-342900" algn="just">
              <a:buFontTx/>
              <a:buBlip>
                <a:blip r:embed="rId3"/>
              </a:buBlip>
            </a:pPr>
            <a:r>
              <a:rPr lang="es-CO" sz="2000" dirty="0" smtClean="0">
                <a:solidFill>
                  <a:prstClr val="black"/>
                </a:solidFill>
                <a:latin typeface="Calibri Light"/>
              </a:rPr>
              <a:t>Carrusel ambiental</a:t>
            </a:r>
          </a:p>
          <a:p>
            <a:pPr marL="1257300" lvl="2" indent="-342900" algn="just">
              <a:buFontTx/>
              <a:buBlip>
                <a:blip r:embed="rId3"/>
              </a:buBlip>
            </a:pPr>
            <a:r>
              <a:rPr lang="es-CO" sz="2000" dirty="0" smtClean="0">
                <a:solidFill>
                  <a:prstClr val="black"/>
                </a:solidFill>
                <a:latin typeface="Calibri Light"/>
              </a:rPr>
              <a:t>Recorridos ecológicos</a:t>
            </a:r>
          </a:p>
          <a:p>
            <a:pPr marL="1257300" lvl="2" indent="-342900" algn="just">
              <a:buFontTx/>
              <a:buBlip>
                <a:blip r:embed="rId3"/>
              </a:buBlip>
            </a:pPr>
            <a:r>
              <a:rPr lang="es-CO" sz="2000" dirty="0" smtClean="0">
                <a:solidFill>
                  <a:prstClr val="black"/>
                </a:solidFill>
                <a:latin typeface="Calibri Light"/>
              </a:rPr>
              <a:t>Visitas guiadas</a:t>
            </a:r>
          </a:p>
          <a:p>
            <a:pPr marL="1257300" lvl="2" indent="-342900" algn="just">
              <a:buFontTx/>
              <a:buBlip>
                <a:blip r:embed="rId3"/>
              </a:buBlip>
            </a:pPr>
            <a:r>
              <a:rPr lang="es-CO" sz="2000" dirty="0" smtClean="0">
                <a:solidFill>
                  <a:prstClr val="black"/>
                </a:solidFill>
                <a:latin typeface="Calibri Light"/>
              </a:rPr>
              <a:t>Desfiles</a:t>
            </a:r>
          </a:p>
          <a:p>
            <a:pPr marL="1257300" lvl="2" indent="-342900" algn="just">
              <a:buFontTx/>
              <a:buBlip>
                <a:blip r:embed="rId3"/>
              </a:buBlip>
            </a:pPr>
            <a:r>
              <a:rPr lang="es-CO" sz="2000" dirty="0" smtClean="0">
                <a:solidFill>
                  <a:prstClr val="black"/>
                </a:solidFill>
                <a:latin typeface="Calibri Light"/>
              </a:rPr>
              <a:t>Siembras</a:t>
            </a:r>
          </a:p>
          <a:p>
            <a:pPr marL="1257300" lvl="2" indent="-342900" algn="just">
              <a:buFontTx/>
              <a:buBlip>
                <a:blip r:embed="rId3"/>
              </a:buBlip>
            </a:pPr>
            <a:r>
              <a:rPr lang="es-CO" sz="2000" dirty="0" smtClean="0">
                <a:solidFill>
                  <a:prstClr val="black"/>
                </a:solidFill>
                <a:latin typeface="Calibri Light"/>
              </a:rPr>
              <a:t>Talleres</a:t>
            </a:r>
          </a:p>
          <a:p>
            <a:pPr marL="1257300" lvl="2" indent="-342900" algn="just">
              <a:buFontTx/>
              <a:buBlip>
                <a:blip r:embed="rId3"/>
              </a:buBlip>
            </a:pPr>
            <a:r>
              <a:rPr lang="es-CO" sz="2000" dirty="0" smtClean="0">
                <a:solidFill>
                  <a:prstClr val="black"/>
                </a:solidFill>
                <a:latin typeface="Calibri Light"/>
              </a:rPr>
              <a:t>Jornadas de limpieza</a:t>
            </a:r>
          </a:p>
          <a:p>
            <a:pPr marL="1257300" lvl="2" indent="-342900" algn="just">
              <a:buFontTx/>
              <a:buBlip>
                <a:blip r:embed="rId3"/>
              </a:buBlip>
            </a:pPr>
            <a:r>
              <a:rPr lang="es-CO" sz="2000" dirty="0" smtClean="0">
                <a:solidFill>
                  <a:prstClr val="black"/>
                </a:solidFill>
                <a:latin typeface="Calibri Light"/>
              </a:rPr>
              <a:t>Lectura del territorio</a:t>
            </a:r>
          </a:p>
        </p:txBody>
      </p:sp>
      <p:pic>
        <p:nvPicPr>
          <p:cNvPr id="533505" name="Picture 1"/>
          <p:cNvPicPr>
            <a:picLocks noChangeAspect="1" noChangeArrowheads="1"/>
          </p:cNvPicPr>
          <p:nvPr/>
        </p:nvPicPr>
        <p:blipFill>
          <a:blip r:embed="rId4" cstate="print">
            <a:lum bright="20000"/>
          </a:blip>
          <a:srcRect l="24727" t="36278" r="2262" b="32295"/>
          <a:stretch>
            <a:fillRect/>
          </a:stretch>
        </p:blipFill>
        <p:spPr bwMode="auto">
          <a:xfrm>
            <a:off x="6545088" y="1588958"/>
            <a:ext cx="5132251" cy="3927423"/>
          </a:xfrm>
          <a:prstGeom prst="rect">
            <a:avLst/>
          </a:prstGeom>
          <a:noFill/>
          <a:ln w="9525">
            <a:noFill/>
            <a:miter lim="800000"/>
            <a:headEnd/>
            <a:tailEnd/>
          </a:ln>
          <a:effectLst/>
        </p:spPr>
      </p:pic>
      <p:sp>
        <p:nvSpPr>
          <p:cNvPr id="5" name="4 CuadroTexto"/>
          <p:cNvSpPr txBox="1"/>
          <p:nvPr/>
        </p:nvSpPr>
        <p:spPr>
          <a:xfrm>
            <a:off x="6561393" y="5604387"/>
            <a:ext cx="3583858" cy="769441"/>
          </a:xfrm>
          <a:prstGeom prst="rect">
            <a:avLst/>
          </a:prstGeom>
          <a:noFill/>
        </p:spPr>
        <p:txBody>
          <a:bodyPr wrap="square" rtlCol="0">
            <a:spAutoFit/>
          </a:bodyPr>
          <a:lstStyle/>
          <a:p>
            <a:r>
              <a:rPr lang="es-CO" sz="2200" b="1" dirty="0" smtClean="0">
                <a:solidFill>
                  <a:prstClr val="black"/>
                </a:solidFill>
              </a:rPr>
              <a:t>Lectura de Territorio en el Municipio de Sabanalarga</a:t>
            </a:r>
            <a:endParaRPr lang="es-CO" sz="2200" b="1" dirty="0">
              <a:solidFill>
                <a:prstClr val="black"/>
              </a:solidFill>
            </a:endParaRPr>
          </a:p>
        </p:txBody>
      </p:sp>
      <p:sp>
        <p:nvSpPr>
          <p:cNvPr id="6" name="CuadroTexto 5"/>
          <p:cNvSpPr txBox="1"/>
          <p:nvPr/>
        </p:nvSpPr>
        <p:spPr>
          <a:xfrm>
            <a:off x="1967366" y="305858"/>
            <a:ext cx="9501822" cy="584775"/>
          </a:xfrm>
          <a:prstGeom prst="rect">
            <a:avLst/>
          </a:prstGeom>
          <a:noFill/>
        </p:spPr>
        <p:txBody>
          <a:bodyPr wrap="square" rtlCol="0">
            <a:spAutoFit/>
          </a:bodyPr>
          <a:lstStyle/>
          <a:p>
            <a:pPr algn="ctr"/>
            <a:r>
              <a:rPr lang="es-CO" sz="3200" dirty="0" smtClean="0">
                <a:solidFill>
                  <a:prstClr val="black"/>
                </a:solidFill>
                <a:latin typeface="Arial Rounded MT Bold" pitchFamily="34" charset="0"/>
              </a:rPr>
              <a:t>Día Mundial del Medio Ambiente 2015</a:t>
            </a:r>
          </a:p>
        </p:txBody>
      </p:sp>
    </p:spTree>
    <p:extLst>
      <p:ext uri="{BB962C8B-B14F-4D97-AF65-F5344CB8AC3E}">
        <p14:creationId xmlns:p14="http://schemas.microsoft.com/office/powerpoint/2010/main" val="2589118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4" name="CuadroTexto 12"/>
          <p:cNvSpPr txBox="1"/>
          <p:nvPr/>
        </p:nvSpPr>
        <p:spPr>
          <a:xfrm>
            <a:off x="2615929" y="27973"/>
            <a:ext cx="7488262" cy="1015663"/>
          </a:xfrm>
          <a:prstGeom prst="rect">
            <a:avLst/>
          </a:prstGeom>
          <a:noFill/>
        </p:spPr>
        <p:txBody>
          <a:bodyPr wrap="square" rtlCol="0">
            <a:spAutoFit/>
          </a:bodyPr>
          <a:lstStyle/>
          <a:p>
            <a:pPr algn="ctr"/>
            <a:r>
              <a:rPr lang="es-CO" sz="2800" dirty="0" smtClean="0">
                <a:solidFill>
                  <a:prstClr val="black"/>
                </a:solidFill>
                <a:latin typeface="Arial Rounded MT Bold" panose="020F0704030504030204" pitchFamily="34" charset="0"/>
              </a:rPr>
              <a:t>En los 80 municipios conmemoramos </a:t>
            </a:r>
            <a:endParaRPr lang="es-CO" sz="2800" dirty="0">
              <a:solidFill>
                <a:prstClr val="black"/>
              </a:solidFill>
              <a:latin typeface="Arial Rounded MT Bold" panose="020F0704030504030204" pitchFamily="34" charset="0"/>
            </a:endParaRPr>
          </a:p>
          <a:p>
            <a:pPr algn="ctr"/>
            <a:r>
              <a:rPr lang="es-CO" sz="2800" dirty="0" smtClean="0">
                <a:solidFill>
                  <a:prstClr val="black"/>
                </a:solidFill>
                <a:latin typeface="Arial Rounded MT Bold" panose="020F0704030504030204" pitchFamily="34" charset="0"/>
              </a:rPr>
              <a:t>Día Mundial del Medio Ambiente</a:t>
            </a:r>
            <a:r>
              <a:rPr lang="es-CO" sz="3200" dirty="0" smtClean="0">
                <a:solidFill>
                  <a:prstClr val="black"/>
                </a:solidFill>
                <a:latin typeface="Arial Rounded MT Bold" panose="020F0704030504030204" pitchFamily="34" charset="0"/>
              </a:rPr>
              <a:t> </a:t>
            </a:r>
          </a:p>
        </p:txBody>
      </p:sp>
      <p:sp>
        <p:nvSpPr>
          <p:cNvPr id="15" name="3 CuadroTexto"/>
          <p:cNvSpPr txBox="1"/>
          <p:nvPr/>
        </p:nvSpPr>
        <p:spPr>
          <a:xfrm>
            <a:off x="1099194" y="1751881"/>
            <a:ext cx="1733103" cy="430887"/>
          </a:xfrm>
          <a:prstGeom prst="rect">
            <a:avLst/>
          </a:prstGeom>
          <a:noFill/>
        </p:spPr>
        <p:txBody>
          <a:bodyPr wrap="none" rtlCol="0">
            <a:spAutoFit/>
          </a:bodyPr>
          <a:lstStyle/>
          <a:p>
            <a:pPr algn="ctr"/>
            <a:r>
              <a:rPr lang="es-CO" sz="2200" b="1" dirty="0" smtClean="0">
                <a:solidFill>
                  <a:prstClr val="black"/>
                </a:solidFill>
              </a:rPr>
              <a:t>Aburrá Norte</a:t>
            </a:r>
            <a:endParaRPr lang="es-CO" sz="2200" b="1" dirty="0">
              <a:solidFill>
                <a:prstClr val="black"/>
              </a:solidFill>
            </a:endParaRPr>
          </a:p>
        </p:txBody>
      </p:sp>
      <p:pic>
        <p:nvPicPr>
          <p:cNvPr id="18" name="Imagen 17"/>
          <p:cNvPicPr>
            <a:picLocks noChangeAspect="1"/>
          </p:cNvPicPr>
          <p:nvPr/>
        </p:nvPicPr>
        <p:blipFill rotWithShape="1">
          <a:blip r:embed="rId3" cstate="print">
            <a:lum bright="20000"/>
            <a:extLst>
              <a:ext uri="{28A0092B-C50C-407E-A947-70E740481C1C}">
                <a14:useLocalDpi xmlns:a14="http://schemas.microsoft.com/office/drawing/2010/main" val="0"/>
              </a:ext>
            </a:extLst>
          </a:blip>
          <a:srcRect t="24889" r="11355" b="-262"/>
          <a:stretch/>
        </p:blipFill>
        <p:spPr>
          <a:xfrm>
            <a:off x="292608" y="2182768"/>
            <a:ext cx="3861892" cy="2462765"/>
          </a:xfrm>
          <a:prstGeom prst="rect">
            <a:avLst/>
          </a:prstGeom>
        </p:spPr>
      </p:pic>
      <p:pic>
        <p:nvPicPr>
          <p:cNvPr id="7" name="Picture 2" descr="https://fbcdn-sphotos-a-a.akamaihd.net/hphotos-ak-xpa1/v/t1.0-9/p180x540/11400972_938597559530556_8807759624413749168_n.jpg?oh=9f80c1f21dc41707858486947f2d10c4&amp;oe=56524053&amp;__gda__=1448022965_e0ec751aa89c3e0284d30399629a136f"/>
          <p:cNvPicPr>
            <a:picLocks noChangeAspect="1" noChangeArrowheads="1"/>
          </p:cNvPicPr>
          <p:nvPr/>
        </p:nvPicPr>
        <p:blipFill>
          <a:blip r:embed="rId4" cstate="email">
            <a:lum bright="20000"/>
            <a:extLst>
              <a:ext uri="{28A0092B-C50C-407E-A947-70E740481C1C}">
                <a14:useLocalDpi xmlns:a14="http://schemas.microsoft.com/office/drawing/2010/main" val="0"/>
              </a:ext>
            </a:extLst>
          </a:blip>
          <a:srcRect/>
          <a:stretch>
            <a:fillRect/>
          </a:stretch>
        </p:blipFill>
        <p:spPr bwMode="auto">
          <a:xfrm>
            <a:off x="4336805" y="2169063"/>
            <a:ext cx="3414566" cy="2560926"/>
          </a:xfrm>
          <a:prstGeom prst="rect">
            <a:avLst/>
          </a:prstGeom>
          <a:noFill/>
          <a:extLst>
            <a:ext uri="{909E8E84-426E-40DD-AFC4-6F175D3DCCD1}">
              <a14:hiddenFill xmlns:a14="http://schemas.microsoft.com/office/drawing/2010/main">
                <a:solidFill>
                  <a:srgbClr val="FFFFFF"/>
                </a:solidFill>
              </a14:hiddenFill>
            </a:ext>
          </a:extLst>
        </p:spPr>
      </p:pic>
      <p:sp>
        <p:nvSpPr>
          <p:cNvPr id="8" name="1 CuadroTexto"/>
          <p:cNvSpPr txBox="1"/>
          <p:nvPr/>
        </p:nvSpPr>
        <p:spPr>
          <a:xfrm>
            <a:off x="4715711" y="1751881"/>
            <a:ext cx="1328377" cy="400110"/>
          </a:xfrm>
          <a:prstGeom prst="rect">
            <a:avLst/>
          </a:prstGeom>
          <a:noFill/>
        </p:spPr>
        <p:txBody>
          <a:bodyPr wrap="none" rtlCol="0">
            <a:spAutoFit/>
          </a:bodyPr>
          <a:lstStyle/>
          <a:p>
            <a:r>
              <a:rPr lang="es-CO" sz="2000" b="1" dirty="0" smtClean="0">
                <a:solidFill>
                  <a:prstClr val="black"/>
                </a:solidFill>
              </a:rPr>
              <a:t>Aburrá Sur</a:t>
            </a:r>
            <a:endParaRPr lang="es-CO" sz="2000" b="1" dirty="0">
              <a:solidFill>
                <a:prstClr val="black"/>
              </a:solidFill>
            </a:endParaRPr>
          </a:p>
        </p:txBody>
      </p:sp>
      <p:pic>
        <p:nvPicPr>
          <p:cNvPr id="9" name="Imagen 8"/>
          <p:cNvPicPr>
            <a:picLocks noChangeAspect="1"/>
          </p:cNvPicPr>
          <p:nvPr/>
        </p:nvPicPr>
        <p:blipFill rotWithShape="1">
          <a:blip r:embed="rId5" cstate="print">
            <a:lum bright="20000"/>
            <a:extLst>
              <a:ext uri="{28A0092B-C50C-407E-A947-70E740481C1C}">
                <a14:useLocalDpi xmlns:a14="http://schemas.microsoft.com/office/drawing/2010/main" val="0"/>
              </a:ext>
            </a:extLst>
          </a:blip>
          <a:srcRect t="14533" r="24189"/>
          <a:stretch/>
        </p:blipFill>
        <p:spPr>
          <a:xfrm>
            <a:off x="7981452" y="2182768"/>
            <a:ext cx="4016771" cy="2547221"/>
          </a:xfrm>
          <a:prstGeom prst="rect">
            <a:avLst/>
          </a:prstGeom>
        </p:spPr>
      </p:pic>
      <p:sp>
        <p:nvSpPr>
          <p:cNvPr id="10" name="Rectángulo 9"/>
          <p:cNvSpPr/>
          <p:nvPr/>
        </p:nvSpPr>
        <p:spPr>
          <a:xfrm>
            <a:off x="9010518" y="1782658"/>
            <a:ext cx="1467068" cy="400110"/>
          </a:xfrm>
          <a:prstGeom prst="rect">
            <a:avLst/>
          </a:prstGeom>
        </p:spPr>
        <p:txBody>
          <a:bodyPr wrap="none">
            <a:spAutoFit/>
          </a:bodyPr>
          <a:lstStyle/>
          <a:p>
            <a:pPr algn="ctr"/>
            <a:r>
              <a:rPr lang="es-CO" sz="2000" dirty="0" smtClean="0">
                <a:solidFill>
                  <a:prstClr val="black"/>
                </a:solidFill>
                <a:latin typeface="Arial Rounded MT Bold" panose="020F0704030504030204" pitchFamily="34" charset="0"/>
              </a:rPr>
              <a:t>Hevéxicos</a:t>
            </a:r>
            <a:endParaRPr lang="es-CO" sz="1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37978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2820559" y="168217"/>
            <a:ext cx="6709657" cy="954107"/>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En los 80 municipios conmemoramos </a:t>
            </a:r>
            <a:endParaRPr lang="es-CO" sz="2800" dirty="0">
              <a:solidFill>
                <a:prstClr val="black"/>
              </a:solidFill>
              <a:latin typeface="Arial Rounded MT Bold" panose="020F0704030504030204" pitchFamily="34" charset="0"/>
            </a:endParaRPr>
          </a:p>
          <a:p>
            <a:pPr algn="ctr"/>
            <a:r>
              <a:rPr lang="es-CO" sz="2800" dirty="0" smtClean="0">
                <a:solidFill>
                  <a:prstClr val="black"/>
                </a:solidFill>
                <a:latin typeface="Arial Rounded MT Bold" panose="020F0704030504030204" pitchFamily="34" charset="0"/>
              </a:rPr>
              <a:t>Día Mundial del Medio Ambiente</a:t>
            </a:r>
            <a:endParaRPr lang="es-CO" sz="2800" dirty="0">
              <a:solidFill>
                <a:prstClr val="black"/>
              </a:solidFill>
              <a:latin typeface="Arial Rounded MT Bold" panose="020F0704030504030204" pitchFamily="34" charset="0"/>
            </a:endParaRPr>
          </a:p>
        </p:txBody>
      </p:sp>
      <p:pic>
        <p:nvPicPr>
          <p:cNvPr id="9" name="Imagen 8"/>
          <p:cNvPicPr>
            <a:picLocks noChangeAspect="1"/>
          </p:cNvPicPr>
          <p:nvPr/>
        </p:nvPicPr>
        <p:blipFill>
          <a:blip r:embed="rId3" cstate="print">
            <a:lum bright="20000"/>
            <a:extLst>
              <a:ext uri="{28A0092B-C50C-407E-A947-70E740481C1C}">
                <a14:useLocalDpi xmlns:a14="http://schemas.microsoft.com/office/drawing/2010/main" val="0"/>
              </a:ext>
            </a:extLst>
          </a:blip>
          <a:stretch>
            <a:fillRect/>
          </a:stretch>
        </p:blipFill>
        <p:spPr>
          <a:xfrm>
            <a:off x="3968950" y="1966778"/>
            <a:ext cx="4373481" cy="3335035"/>
          </a:xfrm>
          <a:prstGeom prst="rect">
            <a:avLst/>
          </a:prstGeom>
        </p:spPr>
      </p:pic>
      <p:pic>
        <p:nvPicPr>
          <p:cNvPr id="11" name="Imagen 10"/>
          <p:cNvPicPr>
            <a:picLocks noChangeAspect="1"/>
          </p:cNvPicPr>
          <p:nvPr/>
        </p:nvPicPr>
        <p:blipFill>
          <a:blip r:embed="rId4" cstate="print">
            <a:lum bright="20000"/>
            <a:extLst>
              <a:ext uri="{28A0092B-C50C-407E-A947-70E740481C1C}">
                <a14:useLocalDpi xmlns:a14="http://schemas.microsoft.com/office/drawing/2010/main" val="0"/>
              </a:ext>
            </a:extLst>
          </a:blip>
          <a:stretch>
            <a:fillRect/>
          </a:stretch>
        </p:blipFill>
        <p:spPr>
          <a:xfrm>
            <a:off x="745958" y="1736275"/>
            <a:ext cx="2917874" cy="3796043"/>
          </a:xfrm>
          <a:prstGeom prst="rect">
            <a:avLst/>
          </a:prstGeom>
        </p:spPr>
      </p:pic>
      <p:sp>
        <p:nvSpPr>
          <p:cNvPr id="2" name="Rectángulo 1"/>
          <p:cNvSpPr/>
          <p:nvPr/>
        </p:nvSpPr>
        <p:spPr>
          <a:xfrm>
            <a:off x="5202072" y="1202604"/>
            <a:ext cx="1265026" cy="400110"/>
          </a:xfrm>
          <a:prstGeom prst="rect">
            <a:avLst/>
          </a:prstGeom>
        </p:spPr>
        <p:txBody>
          <a:bodyPr wrap="none">
            <a:spAutoFit/>
          </a:bodyPr>
          <a:lstStyle/>
          <a:p>
            <a:pPr algn="ctr"/>
            <a:r>
              <a:rPr lang="es-CO" sz="2000" dirty="0">
                <a:solidFill>
                  <a:prstClr val="black"/>
                </a:solidFill>
                <a:latin typeface="Arial Rounded MT Bold" panose="020F0704030504030204" pitchFamily="34" charset="0"/>
              </a:rPr>
              <a:t>Cartama</a:t>
            </a:r>
          </a:p>
        </p:txBody>
      </p:sp>
      <p:sp>
        <p:nvSpPr>
          <p:cNvPr id="14" name="Rectángulo 13"/>
          <p:cNvSpPr/>
          <p:nvPr/>
        </p:nvSpPr>
        <p:spPr>
          <a:xfrm>
            <a:off x="1609291" y="1207042"/>
            <a:ext cx="950901" cy="400110"/>
          </a:xfrm>
          <a:prstGeom prst="rect">
            <a:avLst/>
          </a:prstGeom>
        </p:spPr>
        <p:txBody>
          <a:bodyPr wrap="none">
            <a:spAutoFit/>
          </a:bodyPr>
          <a:lstStyle/>
          <a:p>
            <a:pPr algn="ctr"/>
            <a:r>
              <a:rPr lang="es-CO" sz="2000" dirty="0" smtClean="0">
                <a:solidFill>
                  <a:prstClr val="black"/>
                </a:solidFill>
                <a:latin typeface="Arial Rounded MT Bold" panose="020F0704030504030204" pitchFamily="34" charset="0"/>
              </a:rPr>
              <a:t>Citará</a:t>
            </a:r>
            <a:endParaRPr lang="es-CO" sz="2000" dirty="0">
              <a:solidFill>
                <a:prstClr val="black"/>
              </a:solidFill>
              <a:latin typeface="Arial Rounded MT Bold" panose="020F0704030504030204" pitchFamily="34" charset="0"/>
            </a:endParaRPr>
          </a:p>
        </p:txBody>
      </p:sp>
      <p:pic>
        <p:nvPicPr>
          <p:cNvPr id="15" name="Imagen 14"/>
          <p:cNvPicPr>
            <a:picLocks noChangeAspect="1"/>
          </p:cNvPicPr>
          <p:nvPr/>
        </p:nvPicPr>
        <p:blipFill>
          <a:blip r:embed="rId5" cstate="print">
            <a:lum bright="20000"/>
            <a:extLst>
              <a:ext uri="{28A0092B-C50C-407E-A947-70E740481C1C}">
                <a14:useLocalDpi xmlns:a14="http://schemas.microsoft.com/office/drawing/2010/main" val="0"/>
              </a:ext>
            </a:extLst>
          </a:blip>
          <a:stretch>
            <a:fillRect/>
          </a:stretch>
        </p:blipFill>
        <p:spPr>
          <a:xfrm>
            <a:off x="8819144" y="1736275"/>
            <a:ext cx="2923674" cy="3898233"/>
          </a:xfrm>
          <a:prstGeom prst="rect">
            <a:avLst/>
          </a:prstGeom>
        </p:spPr>
      </p:pic>
      <p:sp>
        <p:nvSpPr>
          <p:cNvPr id="16" name="Rectángulo 15"/>
          <p:cNvSpPr/>
          <p:nvPr/>
        </p:nvSpPr>
        <p:spPr>
          <a:xfrm>
            <a:off x="9762650" y="1255469"/>
            <a:ext cx="1380571" cy="400110"/>
          </a:xfrm>
          <a:prstGeom prst="rect">
            <a:avLst/>
          </a:prstGeom>
        </p:spPr>
        <p:txBody>
          <a:bodyPr wrap="none">
            <a:spAutoFit/>
          </a:bodyPr>
          <a:lstStyle/>
          <a:p>
            <a:pPr algn="ctr"/>
            <a:r>
              <a:rPr lang="es-CO" sz="2000" dirty="0" smtClean="0">
                <a:solidFill>
                  <a:prstClr val="black"/>
                </a:solidFill>
                <a:latin typeface="Arial Rounded MT Bold" panose="020F0704030504030204" pitchFamily="34" charset="0"/>
              </a:rPr>
              <a:t>Tahamíes</a:t>
            </a:r>
            <a:endParaRPr lang="es-CO" sz="1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1252312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2829446" y="353857"/>
            <a:ext cx="6709657" cy="954107"/>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En los 80 municipios conmemoramos </a:t>
            </a:r>
            <a:endParaRPr lang="es-CO" sz="2800" dirty="0">
              <a:solidFill>
                <a:prstClr val="black"/>
              </a:solidFill>
              <a:latin typeface="Arial Rounded MT Bold" panose="020F0704030504030204" pitchFamily="34" charset="0"/>
            </a:endParaRPr>
          </a:p>
          <a:p>
            <a:pPr algn="ctr"/>
            <a:r>
              <a:rPr lang="es-CO" sz="2800" dirty="0" smtClean="0">
                <a:solidFill>
                  <a:prstClr val="black"/>
                </a:solidFill>
                <a:latin typeface="Arial Rounded MT Bold" panose="020F0704030504030204" pitchFamily="34" charset="0"/>
              </a:rPr>
              <a:t>Día Mundial del Medio Ambiente </a:t>
            </a:r>
          </a:p>
        </p:txBody>
      </p:sp>
      <p:pic>
        <p:nvPicPr>
          <p:cNvPr id="9" name="Picture 2" descr="https://scontent-mia1-1.xx.fbcdn.net/hphotos-xtp1/v/t1.0-9/10403351_936611776395801_6429438938451401323_n.jpg?oh=4a99b79f1a8228fea487550cb9c53fdc&amp;oe=563D3AF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2491" y="2004439"/>
            <a:ext cx="5292596" cy="3394876"/>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Rectángulo 1"/>
          <p:cNvSpPr/>
          <p:nvPr/>
        </p:nvSpPr>
        <p:spPr>
          <a:xfrm>
            <a:off x="2540283" y="1471535"/>
            <a:ext cx="1668277" cy="523220"/>
          </a:xfrm>
          <a:prstGeom prst="rect">
            <a:avLst/>
          </a:prstGeom>
        </p:spPr>
        <p:txBody>
          <a:bodyPr wrap="none">
            <a:spAutoFit/>
          </a:bodyPr>
          <a:lstStyle/>
          <a:p>
            <a:r>
              <a:rPr lang="es-CO" sz="2800" dirty="0">
                <a:solidFill>
                  <a:prstClr val="black"/>
                </a:solidFill>
                <a:latin typeface="Arial Rounded MT Bold" panose="020F0704030504030204" pitchFamily="34" charset="0"/>
              </a:rPr>
              <a:t>Panzenú</a:t>
            </a:r>
          </a:p>
        </p:txBody>
      </p:sp>
      <p:pic>
        <p:nvPicPr>
          <p:cNvPr id="8" name="Imagen 7"/>
          <p:cNvPicPr>
            <a:picLocks noChangeAspect="1"/>
          </p:cNvPicPr>
          <p:nvPr/>
        </p:nvPicPr>
        <p:blipFill rotWithShape="1">
          <a:blip r:embed="rId4" cstate="email">
            <a:lum bright="20000"/>
            <a:extLst>
              <a:ext uri="{28A0092B-C50C-407E-A947-70E740481C1C}">
                <a14:useLocalDpi xmlns:a14="http://schemas.microsoft.com/office/drawing/2010/main" val="0"/>
              </a:ext>
            </a:extLst>
          </a:blip>
          <a:srcRect/>
          <a:stretch/>
        </p:blipFill>
        <p:spPr>
          <a:xfrm>
            <a:off x="6271320" y="2004438"/>
            <a:ext cx="5439660" cy="3408854"/>
          </a:xfrm>
          <a:prstGeom prst="rect">
            <a:avLst/>
          </a:prstGeom>
          <a:ln>
            <a:noFill/>
          </a:ln>
          <a:effectLst/>
        </p:spPr>
      </p:pic>
      <p:sp>
        <p:nvSpPr>
          <p:cNvPr id="15" name="Rectángulo 14"/>
          <p:cNvSpPr/>
          <p:nvPr/>
        </p:nvSpPr>
        <p:spPr>
          <a:xfrm>
            <a:off x="8157012" y="1394591"/>
            <a:ext cx="1816651" cy="523220"/>
          </a:xfrm>
          <a:prstGeom prst="rect">
            <a:avLst/>
          </a:prstGeom>
        </p:spPr>
        <p:txBody>
          <a:bodyPr wrap="none">
            <a:spAutoFit/>
          </a:bodyPr>
          <a:lstStyle/>
          <a:p>
            <a:r>
              <a:rPr lang="es-CO" sz="2800" dirty="0" smtClean="0">
                <a:solidFill>
                  <a:prstClr val="black"/>
                </a:solidFill>
                <a:latin typeface="Arial Rounded MT Bold" panose="020F0704030504030204" pitchFamily="34" charset="0"/>
              </a:rPr>
              <a:t>Zenufaná</a:t>
            </a:r>
            <a:endParaRPr lang="es-CO" sz="28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2723320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326" y="0"/>
            <a:ext cx="10991850" cy="6869648"/>
          </a:xfrm>
          <a:prstGeom prst="rect">
            <a:avLst/>
          </a:prstGeom>
        </p:spPr>
      </p:pic>
    </p:spTree>
    <p:extLst>
      <p:ext uri="{BB962C8B-B14F-4D97-AF65-F5344CB8AC3E}">
        <p14:creationId xmlns:p14="http://schemas.microsoft.com/office/powerpoint/2010/main" val="1885371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email"/>
          <a:stretch>
            <a:fillRect/>
          </a:stretch>
        </a:blipFill>
        <a:effectLst/>
      </p:bgPr>
    </p:bg>
    <p:spTree>
      <p:nvGrpSpPr>
        <p:cNvPr id="1" name=""/>
        <p:cNvGrpSpPr/>
        <p:nvPr/>
      </p:nvGrpSpPr>
      <p:grpSpPr>
        <a:xfrm>
          <a:off x="0" y="0"/>
          <a:ext cx="0" cy="0"/>
          <a:chOff x="0" y="0"/>
          <a:chExt cx="0" cy="0"/>
        </a:xfrm>
      </p:grpSpPr>
      <p:sp>
        <p:nvSpPr>
          <p:cNvPr id="6" name="CuadroTexto 5"/>
          <p:cNvSpPr txBox="1"/>
          <p:nvPr/>
        </p:nvSpPr>
        <p:spPr>
          <a:xfrm>
            <a:off x="3740014" y="308342"/>
            <a:ext cx="4711996" cy="584775"/>
          </a:xfrm>
          <a:prstGeom prst="rect">
            <a:avLst/>
          </a:prstGeom>
          <a:noFill/>
        </p:spPr>
        <p:txBody>
          <a:bodyPr wrap="none" rtlCol="0">
            <a:spAutoFit/>
          </a:bodyPr>
          <a:lstStyle/>
          <a:p>
            <a:pPr algn="ctr"/>
            <a:r>
              <a:rPr lang="es-CO" sz="3200" dirty="0" smtClean="0">
                <a:solidFill>
                  <a:prstClr val="black"/>
                </a:solidFill>
                <a:latin typeface="Arial Rounded MT Bold" panose="020F0704030504030204" pitchFamily="34" charset="0"/>
              </a:rPr>
              <a:t>Visitas de Seguimiento</a:t>
            </a:r>
            <a:endParaRPr lang="es-CO" sz="3200" dirty="0">
              <a:solidFill>
                <a:prstClr val="black"/>
              </a:solidFill>
              <a:latin typeface="Arial Rounded MT Bold" panose="020F0704030504030204" pitchFamily="34" charset="0"/>
            </a:endParaRPr>
          </a:p>
        </p:txBody>
      </p:sp>
      <p:graphicFrame>
        <p:nvGraphicFramePr>
          <p:cNvPr id="9" name="7 Tabla"/>
          <p:cNvGraphicFramePr>
            <a:graphicFrameLocks noGrp="1"/>
          </p:cNvGraphicFramePr>
          <p:nvPr>
            <p:extLst/>
          </p:nvPr>
        </p:nvGraphicFramePr>
        <p:xfrm>
          <a:off x="749300" y="1078924"/>
          <a:ext cx="4763226" cy="2924418"/>
        </p:xfrm>
        <a:graphic>
          <a:graphicData uri="http://schemas.openxmlformats.org/drawingml/2006/table">
            <a:tbl>
              <a:tblPr/>
              <a:tblGrid>
                <a:gridCol w="4763226"/>
              </a:tblGrid>
              <a:tr h="177219">
                <a:tc>
                  <a:txBody>
                    <a:bodyPr/>
                    <a:lstStyle/>
                    <a:p>
                      <a:pPr marL="0" indent="0" algn="ctr" defTabSz="914377" rtl="0" eaLnBrk="1" fontAlgn="ctr" latinLnBrk="0" hangingPunct="1"/>
                      <a:r>
                        <a:rPr lang="es-CO" sz="2200" b="1" kern="1200" dirty="0" smtClean="0">
                          <a:solidFill>
                            <a:schemeClr val="bg1"/>
                          </a:solidFill>
                          <a:latin typeface="+mj-lt"/>
                          <a:ea typeface="+mn-ea"/>
                          <a:cs typeface="+mn-cs"/>
                        </a:rPr>
                        <a:t>Visitas  2013</a:t>
                      </a:r>
                      <a:endParaRPr lang="es-CO" sz="2200" b="1" kern="1200" dirty="0">
                        <a:solidFill>
                          <a:schemeClr val="bg1"/>
                        </a:solidFill>
                        <a:latin typeface="+mj-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B9BD5"/>
                    </a:solidFill>
                  </a:tcPr>
                </a:tc>
              </a:tr>
              <a:tr h="2579613">
                <a:tc>
                  <a:txBody>
                    <a:bodyPr/>
                    <a:lstStyle/>
                    <a:p>
                      <a:pPr marL="457200" indent="-457200" algn="l" defTabSz="914400" rtl="0" eaLnBrk="1" latinLnBrk="0" hangingPunct="1">
                        <a:buFontTx/>
                        <a:buBlip>
                          <a:blip r:embed="rId3"/>
                        </a:buBlip>
                      </a:pPr>
                      <a:r>
                        <a:rPr lang="es-CO" sz="2000" b="0" i="0" u="none" strike="noStrike" kern="1200" dirty="0" smtClean="0">
                          <a:solidFill>
                            <a:srgbClr val="000000"/>
                          </a:solidFill>
                          <a:latin typeface="+mj-lt"/>
                          <a:ea typeface="+mn-ea"/>
                          <a:cs typeface="+mn-cs"/>
                        </a:rPr>
                        <a:t>Plantas Colanta</a:t>
                      </a:r>
                    </a:p>
                    <a:p>
                      <a:pPr marL="457200" indent="-457200" algn="l" defTabSz="914400" rtl="0" eaLnBrk="1" latinLnBrk="0" hangingPunct="1">
                        <a:buFontTx/>
                        <a:buBlip>
                          <a:blip r:embed="rId3"/>
                        </a:buBlip>
                      </a:pPr>
                      <a:r>
                        <a:rPr lang="es-CO" sz="2000" b="0" i="0" u="none" strike="noStrike" kern="1200" dirty="0" smtClean="0">
                          <a:solidFill>
                            <a:srgbClr val="000000"/>
                          </a:solidFill>
                          <a:latin typeface="+mj-lt"/>
                          <a:ea typeface="+mn-ea"/>
                          <a:cs typeface="+mn-cs"/>
                        </a:rPr>
                        <a:t>Alpina</a:t>
                      </a:r>
                    </a:p>
                    <a:p>
                      <a:pPr marL="457200" indent="-457200" algn="l" defTabSz="914400" rtl="0" eaLnBrk="1" latinLnBrk="0" hangingPunct="1">
                        <a:buFontTx/>
                        <a:buBlip>
                          <a:blip r:embed="rId3"/>
                        </a:buBlip>
                      </a:pPr>
                      <a:r>
                        <a:rPr lang="es-CO" sz="2000" b="0" i="0" u="none" strike="noStrike" kern="1200" dirty="0" smtClean="0">
                          <a:solidFill>
                            <a:srgbClr val="000000"/>
                          </a:solidFill>
                          <a:latin typeface="+mj-lt"/>
                          <a:ea typeface="+mn-ea"/>
                          <a:cs typeface="+mn-cs"/>
                        </a:rPr>
                        <a:t>Proyecto </a:t>
                      </a:r>
                      <a:r>
                        <a:rPr lang="es-CO" sz="2000" b="0" i="0" u="none" strike="noStrike" kern="1200" dirty="0" err="1" smtClean="0">
                          <a:solidFill>
                            <a:srgbClr val="000000"/>
                          </a:solidFill>
                          <a:latin typeface="+mj-lt"/>
                          <a:ea typeface="+mn-ea"/>
                          <a:cs typeface="+mn-cs"/>
                        </a:rPr>
                        <a:t>Hidroituango</a:t>
                      </a:r>
                      <a:endParaRPr lang="es-CO" sz="2000" b="0" i="0" u="none" strike="noStrike" kern="1200" dirty="0" smtClean="0">
                        <a:solidFill>
                          <a:srgbClr val="000000"/>
                        </a:solidFill>
                        <a:latin typeface="+mj-lt"/>
                        <a:ea typeface="+mn-ea"/>
                        <a:cs typeface="+mn-cs"/>
                      </a:endParaRP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CO" sz="2000" b="0" i="0" u="none" strike="noStrike" kern="1200" dirty="0" smtClean="0">
                          <a:solidFill>
                            <a:srgbClr val="000000"/>
                          </a:solidFill>
                          <a:latin typeface="+mj-lt"/>
                          <a:ea typeface="+mn-ea"/>
                          <a:cs typeface="+mn-cs"/>
                        </a:rPr>
                        <a:t>Minera San Fernando y AGROSAN en Amagá </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CO" sz="2000" b="0" i="0" u="none" strike="noStrike" kern="1200" dirty="0" smtClean="0">
                          <a:solidFill>
                            <a:srgbClr val="000000"/>
                          </a:solidFill>
                          <a:latin typeface="+mj-lt"/>
                          <a:ea typeface="+mn-ea"/>
                          <a:cs typeface="+mn-cs"/>
                        </a:rPr>
                        <a:t>Subasta Ganadera</a:t>
                      </a:r>
                      <a:r>
                        <a:rPr lang="es-CO" sz="2000" b="0" i="0" u="none" strike="noStrike" kern="1200" baseline="0" dirty="0" smtClean="0">
                          <a:solidFill>
                            <a:srgbClr val="000000"/>
                          </a:solidFill>
                          <a:latin typeface="+mj-lt"/>
                          <a:ea typeface="+mn-ea"/>
                          <a:cs typeface="+mn-cs"/>
                        </a:rPr>
                        <a:t> </a:t>
                      </a:r>
                      <a:r>
                        <a:rPr lang="es-CO" sz="2000" b="0" i="0" u="none" strike="noStrike" kern="1200" dirty="0" smtClean="0">
                          <a:solidFill>
                            <a:srgbClr val="000000"/>
                          </a:solidFill>
                          <a:latin typeface="+mj-lt"/>
                          <a:ea typeface="+mn-ea"/>
                          <a:cs typeface="+mn-cs"/>
                        </a:rPr>
                        <a:t>SUGABERRIO</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CO" sz="2000" b="0" i="0" u="none" strike="noStrike" kern="1200" dirty="0" smtClean="0">
                          <a:solidFill>
                            <a:srgbClr val="000000"/>
                          </a:solidFill>
                          <a:latin typeface="+mj-lt"/>
                          <a:ea typeface="+mn-ea"/>
                          <a:cs typeface="+mn-cs"/>
                        </a:rPr>
                        <a:t>Ciénaga La Samaria </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CO" sz="2000" b="0" i="0" u="none" strike="noStrike" kern="1200" dirty="0" smtClean="0">
                          <a:solidFill>
                            <a:srgbClr val="000000"/>
                          </a:solidFill>
                          <a:latin typeface="+mj-lt"/>
                          <a:ea typeface="+mn-ea"/>
                          <a:cs typeface="+mn-cs"/>
                        </a:rPr>
                        <a:t>Refinería Ecopetrol </a:t>
                      </a:r>
                      <a:endParaRPr lang="es-CO" sz="2000" kern="1200" dirty="0" smtClean="0">
                        <a:solidFill>
                          <a:prstClr val="black"/>
                        </a:solidFill>
                        <a:latin typeface="+mj-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2DEEF"/>
                    </a:solidFill>
                  </a:tcPr>
                </a:tc>
              </a:tr>
            </a:tbl>
          </a:graphicData>
        </a:graphic>
      </p:graphicFrame>
      <p:sp>
        <p:nvSpPr>
          <p:cNvPr id="2" name="Rectangle 2"/>
          <p:cNvSpPr>
            <a:spLocks noChangeArrowheads="1"/>
          </p:cNvSpPr>
          <p:nvPr/>
        </p:nvSpPr>
        <p:spPr bwMode="auto">
          <a:xfrm>
            <a:off x="0" y="83156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solidFill>
                <a:prstClr val="black"/>
              </a:solidFill>
            </a:endParaRPr>
          </a:p>
        </p:txBody>
      </p:sp>
      <p:graphicFrame>
        <p:nvGraphicFramePr>
          <p:cNvPr id="10" name="7 Tabla"/>
          <p:cNvGraphicFramePr>
            <a:graphicFrameLocks noGrp="1"/>
          </p:cNvGraphicFramePr>
          <p:nvPr>
            <p:extLst/>
          </p:nvPr>
        </p:nvGraphicFramePr>
        <p:xfrm>
          <a:off x="6477000" y="1066224"/>
          <a:ext cx="5295900" cy="4011930"/>
        </p:xfrm>
        <a:graphic>
          <a:graphicData uri="http://schemas.openxmlformats.org/drawingml/2006/table">
            <a:tbl>
              <a:tblPr/>
              <a:tblGrid>
                <a:gridCol w="5295900"/>
              </a:tblGrid>
              <a:tr h="177219">
                <a:tc>
                  <a:txBody>
                    <a:bodyPr/>
                    <a:lstStyle/>
                    <a:p>
                      <a:pPr marL="0" indent="0" algn="ctr" defTabSz="914377" rtl="0" eaLnBrk="1" fontAlgn="ctr" latinLnBrk="0" hangingPunct="1"/>
                      <a:r>
                        <a:rPr lang="es-CO" sz="2200" b="1" kern="1200" dirty="0" smtClean="0">
                          <a:solidFill>
                            <a:schemeClr val="bg1"/>
                          </a:solidFill>
                          <a:latin typeface="+mj-lt"/>
                          <a:ea typeface="+mn-ea"/>
                          <a:cs typeface="+mn-cs"/>
                        </a:rPr>
                        <a:t>Visitas  2014</a:t>
                      </a:r>
                      <a:endParaRPr lang="es-CO" sz="2200" b="1" kern="1200" dirty="0">
                        <a:solidFill>
                          <a:schemeClr val="bg1"/>
                        </a:solidFill>
                        <a:latin typeface="+mj-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B9BD5"/>
                    </a:solidFill>
                  </a:tcPr>
                </a:tc>
              </a:tr>
              <a:tr h="2579613">
                <a:tc>
                  <a:txBody>
                    <a:bodyPr/>
                    <a:lstStyle/>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CO" sz="2000" b="0" kern="1200" dirty="0" smtClean="0">
                          <a:solidFill>
                            <a:prstClr val="black"/>
                          </a:solidFill>
                          <a:latin typeface="+mj-lt"/>
                          <a:ea typeface="+mn-ea"/>
                          <a:cs typeface="+mn-cs"/>
                        </a:rPr>
                        <a:t>Empresa Tablemac</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MX" sz="2000" b="0" kern="1200" dirty="0" smtClean="0">
                          <a:solidFill>
                            <a:prstClr val="black"/>
                          </a:solidFill>
                          <a:latin typeface="+mj-lt"/>
                          <a:ea typeface="+mn-ea"/>
                          <a:cs typeface="+mn-cs"/>
                        </a:rPr>
                        <a:t>Empresa Campo Alegre</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MX" sz="2000" b="0" kern="1200" dirty="0" smtClean="0">
                          <a:solidFill>
                            <a:prstClr val="black"/>
                          </a:solidFill>
                          <a:latin typeface="+mj-lt"/>
                          <a:ea typeface="+mn-ea"/>
                          <a:cs typeface="+mn-cs"/>
                        </a:rPr>
                        <a:t>Empresa Lácteos del Norte</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ES" sz="2000" b="0" i="0" u="none" strike="noStrike" kern="1200" dirty="0" smtClean="0">
                          <a:solidFill>
                            <a:srgbClr val="000000"/>
                          </a:solidFill>
                          <a:latin typeface="+mj-lt"/>
                          <a:ea typeface="+mn-ea"/>
                          <a:cs typeface="+mn-cs"/>
                        </a:rPr>
                        <a:t>20 Proyectos urbanísticos vía Las Palmas</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ES" sz="2000" kern="1200" dirty="0" smtClean="0">
                          <a:solidFill>
                            <a:schemeClr val="tx1"/>
                          </a:solidFill>
                          <a:effectLst/>
                          <a:latin typeface="+mj-lt"/>
                          <a:ea typeface="+mn-ea"/>
                          <a:cs typeface="Aharoni" panose="02010803020104030203" pitchFamily="2" charset="-79"/>
                        </a:rPr>
                        <a:t>Proyecto Manantiales (Envigado)</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MX" sz="2000" b="0" i="0" u="none" strike="noStrike" kern="1200" baseline="0" dirty="0" smtClean="0">
                          <a:solidFill>
                            <a:srgbClr val="000000"/>
                          </a:solidFill>
                          <a:latin typeface="+mj-lt"/>
                          <a:ea typeface="+mn-ea"/>
                          <a:cs typeface="+mn-cs"/>
                        </a:rPr>
                        <a:t>Empresa Minera Zandor S.A</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MX" sz="2000" b="0" i="0" u="none" strike="noStrike" kern="1200" dirty="0" smtClean="0">
                          <a:solidFill>
                            <a:srgbClr val="000000"/>
                          </a:solidFill>
                          <a:latin typeface="+mj-lt"/>
                          <a:ea typeface="+mn-ea"/>
                          <a:cs typeface="+mn-cs"/>
                        </a:rPr>
                        <a:t>Constructora A.I.A</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MX" sz="2000" b="0" i="0" u="none" strike="noStrike" kern="1200" dirty="0" smtClean="0">
                          <a:solidFill>
                            <a:srgbClr val="000000"/>
                          </a:solidFill>
                          <a:latin typeface="+mj-lt"/>
                          <a:ea typeface="+mn-ea"/>
                          <a:cs typeface="+mn-cs"/>
                        </a:rPr>
                        <a:t>Proyecto Piscícola El Gaitero</a:t>
                      </a:r>
                    </a:p>
                    <a:p>
                      <a:pPr marL="457200" marR="0" indent="-457200" algn="l" defTabSz="914400" rtl="0" eaLnBrk="1" fontAlgn="auto" latinLnBrk="0" hangingPunct="1">
                        <a:lnSpc>
                          <a:spcPct val="100000"/>
                        </a:lnSpc>
                        <a:spcBef>
                          <a:spcPts val="0"/>
                        </a:spcBef>
                        <a:spcAft>
                          <a:spcPts val="0"/>
                        </a:spcAft>
                        <a:buClrTx/>
                        <a:buSzTx/>
                        <a:buFontTx/>
                        <a:buBlip>
                          <a:blip r:embed="rId3"/>
                        </a:buBlip>
                        <a:tabLst/>
                        <a:defRPr/>
                      </a:pPr>
                      <a:r>
                        <a:rPr lang="es-ES" sz="2000" b="0" i="0" u="none" strike="noStrike" kern="1200" dirty="0" smtClean="0">
                          <a:solidFill>
                            <a:srgbClr val="000000"/>
                          </a:solidFill>
                          <a:latin typeface="+mj-lt"/>
                          <a:ea typeface="+mn-ea"/>
                          <a:cs typeface="+mn-cs"/>
                        </a:rPr>
                        <a:t>Rellenos Sanitarios:</a:t>
                      </a:r>
                      <a:r>
                        <a:rPr lang="es-ES" sz="2000" b="0" i="0" u="none" strike="noStrike" kern="1200" baseline="0" dirty="0" smtClean="0">
                          <a:solidFill>
                            <a:srgbClr val="000000"/>
                          </a:solidFill>
                          <a:latin typeface="+mj-lt"/>
                          <a:ea typeface="+mn-ea"/>
                          <a:cs typeface="+mn-cs"/>
                        </a:rPr>
                        <a:t> </a:t>
                      </a:r>
                      <a:r>
                        <a:rPr lang="es-ES" sz="2000" b="0" i="0" u="none" strike="noStrike" kern="1200" dirty="0" smtClean="0">
                          <a:solidFill>
                            <a:srgbClr val="000000"/>
                          </a:solidFill>
                          <a:latin typeface="+mj-lt"/>
                          <a:ea typeface="+mn-ea"/>
                          <a:cs typeface="+mn-cs"/>
                        </a:rPr>
                        <a:t>Jericó, Santa Rosa de Osos,</a:t>
                      </a:r>
                    </a:p>
                    <a:p>
                      <a:pPr marL="0" marR="0" indent="0" algn="l" defTabSz="914400" rtl="0" eaLnBrk="1" fontAlgn="auto" latinLnBrk="0" hangingPunct="1">
                        <a:lnSpc>
                          <a:spcPct val="100000"/>
                        </a:lnSpc>
                        <a:spcBef>
                          <a:spcPts val="0"/>
                        </a:spcBef>
                        <a:spcAft>
                          <a:spcPts val="0"/>
                        </a:spcAft>
                        <a:buClrTx/>
                        <a:buSzTx/>
                        <a:buFontTx/>
                        <a:buNone/>
                        <a:tabLst/>
                        <a:defRPr/>
                      </a:pPr>
                      <a:r>
                        <a:rPr lang="es-ES" sz="2000" b="0" i="0" u="none" strike="noStrike" kern="1200" dirty="0" smtClean="0">
                          <a:solidFill>
                            <a:srgbClr val="000000"/>
                          </a:solidFill>
                          <a:latin typeface="+mj-lt"/>
                          <a:ea typeface="+mn-ea"/>
                          <a:cs typeface="+mn-cs"/>
                        </a:rPr>
                        <a:t>Caucasia, Puerto Nare, Heliconia, Anzá,</a:t>
                      </a:r>
                      <a:r>
                        <a:rPr lang="es-ES" sz="2000" b="0" i="0" u="none" strike="noStrike" kern="1200" baseline="0" dirty="0" smtClean="0">
                          <a:solidFill>
                            <a:srgbClr val="000000"/>
                          </a:solidFill>
                          <a:latin typeface="+mj-lt"/>
                          <a:ea typeface="+mn-ea"/>
                          <a:cs typeface="+mn-cs"/>
                        </a:rPr>
                        <a:t> Caicedo, Ebéjico, Ciudad Bolívar, Salgar, Caramanta, Yarumal, Betulia, </a:t>
                      </a:r>
                      <a:r>
                        <a:rPr lang="es-ES" sz="2000" b="0" i="0" u="none" strike="noStrike" kern="1200" dirty="0" smtClean="0">
                          <a:solidFill>
                            <a:srgbClr val="000000"/>
                          </a:solidFill>
                          <a:latin typeface="+mj-lt"/>
                          <a:ea typeface="+mn-ea"/>
                          <a:cs typeface="+mn-cs"/>
                        </a:rPr>
                        <a:t>Nechí, Anzá y El Bagre</a:t>
                      </a:r>
                      <a:endParaRPr lang="es-MX" sz="2000" b="0" kern="1200" dirty="0" smtClean="0">
                        <a:solidFill>
                          <a:prstClr val="black"/>
                        </a:solidFill>
                        <a:latin typeface="+mj-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2DEEF"/>
                    </a:solidFill>
                  </a:tcPr>
                </a:tc>
              </a:tr>
            </a:tbl>
          </a:graphicData>
        </a:graphic>
      </p:graphicFrame>
      <p:pic>
        <p:nvPicPr>
          <p:cNvPr id="13" name="Picture 2" descr="https://fbcdn-sphotos-c-a.akamaihd.net/hphotos-ak-ash3/t1/1545652_668076613249320_1407806677_n.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Lst>
          </a:blip>
          <a:srcRect t="66273" r="33225"/>
          <a:stretch/>
        </p:blipFill>
        <p:spPr bwMode="auto">
          <a:xfrm>
            <a:off x="424907" y="4328886"/>
            <a:ext cx="5780138" cy="2189480"/>
          </a:xfrm>
          <a:prstGeom prst="rect">
            <a:avLst/>
          </a:prstGeom>
          <a:ln>
            <a:noFill/>
          </a:ln>
          <a:effectLst/>
        </p:spPr>
      </p:pic>
    </p:spTree>
    <p:extLst>
      <p:ext uri="{BB962C8B-B14F-4D97-AF65-F5344CB8AC3E}">
        <p14:creationId xmlns:p14="http://schemas.microsoft.com/office/powerpoint/2010/main" val="4718361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email"/>
          <a:stretch>
            <a:fillRect/>
          </a:stretch>
        </a:blipFill>
        <a:effectLst/>
      </p:bgPr>
    </p:bg>
    <p:spTree>
      <p:nvGrpSpPr>
        <p:cNvPr id="1" name=""/>
        <p:cNvGrpSpPr/>
        <p:nvPr/>
      </p:nvGrpSpPr>
      <p:grpSpPr>
        <a:xfrm>
          <a:off x="0" y="0"/>
          <a:ext cx="0" cy="0"/>
          <a:chOff x="0" y="0"/>
          <a:chExt cx="0" cy="0"/>
        </a:xfrm>
      </p:grpSpPr>
      <p:sp>
        <p:nvSpPr>
          <p:cNvPr id="6" name="CuadroTexto 5"/>
          <p:cNvSpPr txBox="1"/>
          <p:nvPr/>
        </p:nvSpPr>
        <p:spPr>
          <a:xfrm>
            <a:off x="4025509" y="308342"/>
            <a:ext cx="4141006"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Visitas de Seguimiento</a:t>
            </a:r>
            <a:endParaRPr lang="es-CO" sz="2800" dirty="0">
              <a:solidFill>
                <a:prstClr val="black"/>
              </a:solidFill>
              <a:latin typeface="Arial Rounded MT Bold" panose="020F0704030504030204" pitchFamily="34" charset="0"/>
            </a:endParaRPr>
          </a:p>
        </p:txBody>
      </p:sp>
      <p:graphicFrame>
        <p:nvGraphicFramePr>
          <p:cNvPr id="9" name="7 Tabla"/>
          <p:cNvGraphicFramePr>
            <a:graphicFrameLocks noGrp="1"/>
          </p:cNvGraphicFramePr>
          <p:nvPr>
            <p:extLst/>
          </p:nvPr>
        </p:nvGraphicFramePr>
        <p:xfrm>
          <a:off x="6071742" y="1288762"/>
          <a:ext cx="5785961" cy="5231130"/>
        </p:xfrm>
        <a:graphic>
          <a:graphicData uri="http://schemas.openxmlformats.org/drawingml/2006/table">
            <a:tbl>
              <a:tblPr/>
              <a:tblGrid>
                <a:gridCol w="5785961"/>
              </a:tblGrid>
              <a:tr h="314900">
                <a:tc>
                  <a:txBody>
                    <a:bodyPr/>
                    <a:lstStyle/>
                    <a:p>
                      <a:pPr marL="0" indent="0" algn="ctr" defTabSz="914377" rtl="0" eaLnBrk="1" fontAlgn="ctr" latinLnBrk="0" hangingPunct="1"/>
                      <a:r>
                        <a:rPr lang="es-CO" sz="2200" b="1" kern="1200" dirty="0" smtClean="0">
                          <a:solidFill>
                            <a:schemeClr val="bg1"/>
                          </a:solidFill>
                          <a:latin typeface="+mj-lt"/>
                          <a:ea typeface="+mn-ea"/>
                          <a:cs typeface="+mn-cs"/>
                        </a:rPr>
                        <a:t>Visitas  2015</a:t>
                      </a:r>
                      <a:endParaRPr lang="es-CO" sz="2200" b="1" kern="1200" dirty="0">
                        <a:solidFill>
                          <a:schemeClr val="bg1"/>
                        </a:solidFill>
                        <a:latin typeface="+mj-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B9BD5"/>
                    </a:solidFill>
                  </a:tcPr>
                </a:tc>
              </a:tr>
              <a:tr h="4583712">
                <a:tc>
                  <a:txBody>
                    <a:bodyPr/>
                    <a:lstStyle/>
                    <a:p>
                      <a:pPr marL="457200" indent="-457200" algn="just" defTabSz="914400" rtl="0" eaLnBrk="1" latinLnBrk="0" hangingPunct="1">
                        <a:buFontTx/>
                        <a:buBlip>
                          <a:blip r:embed="rId3"/>
                        </a:buBlip>
                      </a:pPr>
                      <a:r>
                        <a:rPr lang="es-ES" sz="2000" kern="1200" dirty="0" err="1" smtClean="0">
                          <a:solidFill>
                            <a:prstClr val="black"/>
                          </a:solidFill>
                          <a:latin typeface="Calibri Light"/>
                          <a:ea typeface="+mn-ea"/>
                          <a:cs typeface="+mn-cs"/>
                        </a:rPr>
                        <a:t>Celsia</a:t>
                      </a:r>
                      <a:r>
                        <a:rPr lang="es-ES" sz="2000" kern="1200" dirty="0" smtClean="0">
                          <a:solidFill>
                            <a:prstClr val="black"/>
                          </a:solidFill>
                          <a:latin typeface="Calibri Light"/>
                          <a:ea typeface="+mn-ea"/>
                          <a:cs typeface="+mn-cs"/>
                        </a:rPr>
                        <a:t> (Don Matías)</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CO" sz="2000" kern="1200" dirty="0" smtClean="0">
                          <a:solidFill>
                            <a:prstClr val="black"/>
                          </a:solidFill>
                          <a:latin typeface="Calibri Light"/>
                          <a:ea typeface="+mn-ea"/>
                          <a:cs typeface="+mn-cs"/>
                        </a:rPr>
                        <a:t> </a:t>
                      </a:r>
                      <a:r>
                        <a:rPr lang="es-ES" sz="2000" kern="1200" dirty="0" smtClean="0">
                          <a:solidFill>
                            <a:prstClr val="black"/>
                          </a:solidFill>
                          <a:latin typeface="Calibri Light"/>
                          <a:ea typeface="+mn-ea"/>
                          <a:cs typeface="+mn-cs"/>
                        </a:rPr>
                        <a:t>Minera Morrocota Gold (Gómez Plata)</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CO" sz="2000" kern="1200" dirty="0" smtClean="0">
                          <a:solidFill>
                            <a:prstClr val="black"/>
                          </a:solidFill>
                          <a:latin typeface="Calibri Light"/>
                          <a:ea typeface="+mn-ea"/>
                          <a:cs typeface="+mn-cs"/>
                        </a:rPr>
                        <a:t> </a:t>
                      </a:r>
                      <a:r>
                        <a:rPr lang="es-ES" sz="2000" kern="1200" dirty="0" smtClean="0">
                          <a:solidFill>
                            <a:prstClr val="black"/>
                          </a:solidFill>
                          <a:latin typeface="Calibri Light"/>
                          <a:ea typeface="+mn-ea"/>
                          <a:cs typeface="+mn-cs"/>
                        </a:rPr>
                        <a:t>Planta de Potabilización de Agua (Campamento)</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Pequeña Central Hidroeléctrica (San José de la Montaña)</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Jardín Botánico (Támesis)</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Humedal Los Paticos (Puerto </a:t>
                      </a:r>
                      <a:r>
                        <a:rPr lang="es-ES" sz="2000" kern="1200" dirty="0" err="1" smtClean="0">
                          <a:solidFill>
                            <a:prstClr val="black"/>
                          </a:solidFill>
                          <a:latin typeface="Calibri Light"/>
                          <a:ea typeface="+mn-ea"/>
                          <a:cs typeface="+mn-cs"/>
                        </a:rPr>
                        <a:t>Nare</a:t>
                      </a:r>
                      <a:r>
                        <a:rPr lang="es-ES" sz="2000" kern="1200" dirty="0" smtClean="0">
                          <a:solidFill>
                            <a:prstClr val="black"/>
                          </a:solidFill>
                          <a:latin typeface="Calibri Light"/>
                          <a:ea typeface="+mn-ea"/>
                          <a:cs typeface="+mn-cs"/>
                        </a:rPr>
                        <a:t>)</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Proyecciones de construcción de PTAR (San José de la Montaña, Don Matías, Armenia)</a:t>
                      </a: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PTAR: El Caney en Santa Rosa de Osos y San Pedro de los Milagros)</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Parque Ecológico El Salado (Envigado)</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Visitas a Rellenos Sanitarios en los municipios de San José de la Montaña, </a:t>
                      </a:r>
                      <a:r>
                        <a:rPr lang="es-ES" sz="2000" kern="1200" dirty="0" err="1" smtClean="0">
                          <a:solidFill>
                            <a:prstClr val="black"/>
                          </a:solidFill>
                          <a:latin typeface="Calibri Light"/>
                          <a:ea typeface="+mn-ea"/>
                          <a:cs typeface="+mn-cs"/>
                        </a:rPr>
                        <a:t>Anorí</a:t>
                      </a:r>
                      <a:r>
                        <a:rPr lang="es-ES" sz="2000" kern="1200" dirty="0" smtClean="0">
                          <a:solidFill>
                            <a:prstClr val="black"/>
                          </a:solidFill>
                          <a:latin typeface="Calibri Light"/>
                          <a:ea typeface="+mn-ea"/>
                          <a:cs typeface="+mn-cs"/>
                        </a:rPr>
                        <a:t>, Toledo, </a:t>
                      </a:r>
                      <a:r>
                        <a:rPr lang="es-ES" sz="2000" kern="1200" dirty="0" err="1" smtClean="0">
                          <a:solidFill>
                            <a:prstClr val="black"/>
                          </a:solidFill>
                          <a:latin typeface="Calibri Light"/>
                          <a:ea typeface="+mn-ea"/>
                          <a:cs typeface="+mn-cs"/>
                        </a:rPr>
                        <a:t>Vegachí</a:t>
                      </a:r>
                      <a:r>
                        <a:rPr lang="es-ES" sz="2000" kern="1200" dirty="0" smtClean="0">
                          <a:solidFill>
                            <a:prstClr val="black"/>
                          </a:solidFill>
                          <a:latin typeface="Calibri Light"/>
                          <a:ea typeface="+mn-ea"/>
                          <a:cs typeface="+mn-cs"/>
                        </a:rPr>
                        <a:t>, Campamento, Toledo y Heliconia.</a:t>
                      </a:r>
                      <a:endParaRPr lang="es-CO" sz="2000" kern="1200" dirty="0" smtClean="0">
                        <a:solidFill>
                          <a:prstClr val="black"/>
                        </a:solidFill>
                        <a:latin typeface="Calibri Light"/>
                        <a:ea typeface="+mn-ea"/>
                        <a:cs typeface="+mn-cs"/>
                      </a:endParaRPr>
                    </a:p>
                    <a:p>
                      <a:pPr marL="457200" indent="-457200" algn="just" defTabSz="914400" rtl="0" eaLnBrk="1" latinLnBrk="0" hangingPunct="1">
                        <a:buFontTx/>
                        <a:buBlip>
                          <a:blip r:embed="rId3"/>
                        </a:buBlip>
                      </a:pPr>
                      <a:r>
                        <a:rPr lang="es-ES" sz="2000" kern="1200" dirty="0" smtClean="0">
                          <a:solidFill>
                            <a:prstClr val="black"/>
                          </a:solidFill>
                          <a:latin typeface="Calibri Light"/>
                          <a:ea typeface="+mn-ea"/>
                          <a:cs typeface="+mn-cs"/>
                        </a:rPr>
                        <a:t>Atención de emergencia en Salgar</a:t>
                      </a:r>
                      <a:endParaRPr lang="es-CO" sz="2000" kern="1200" dirty="0" smtClean="0">
                        <a:solidFill>
                          <a:prstClr val="black"/>
                        </a:solidFill>
                        <a:latin typeface="Calibri Ligh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2DEEF"/>
                    </a:solidFill>
                  </a:tcPr>
                </a:tc>
              </a:tr>
            </a:tbl>
          </a:graphicData>
        </a:graphic>
      </p:graphicFrame>
      <p:sp>
        <p:nvSpPr>
          <p:cNvPr id="2" name="Rectangle 2"/>
          <p:cNvSpPr>
            <a:spLocks noChangeArrowheads="1"/>
          </p:cNvSpPr>
          <p:nvPr/>
        </p:nvSpPr>
        <p:spPr bwMode="auto">
          <a:xfrm>
            <a:off x="0" y="83156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solidFill>
                <a:prstClr val="black"/>
              </a:solidFill>
            </a:endParaRPr>
          </a:p>
        </p:txBody>
      </p:sp>
      <p:pic>
        <p:nvPicPr>
          <p:cNvPr id="6145" name="Imagen 12" descr="IMG_6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939" y="1685109"/>
            <a:ext cx="4759486" cy="3562590"/>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790940" y="5350416"/>
            <a:ext cx="45815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es-ES" altLang="es-CO"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Visita Pequeña Central Hidroeléctrica San José de la Montaña</a:t>
            </a:r>
            <a:endParaRPr lang="es-ES" altLang="es-CO" sz="2800" dirty="0" smtClean="0">
              <a:solidFill>
                <a:prstClr val="black"/>
              </a:solidFill>
              <a:latin typeface="Arial" panose="020B0604020202020204" pitchFamily="34" charset="0"/>
            </a:endParaRPr>
          </a:p>
        </p:txBody>
      </p:sp>
    </p:spTree>
    <p:extLst>
      <p:ext uri="{BB962C8B-B14F-4D97-AF65-F5344CB8AC3E}">
        <p14:creationId xmlns:p14="http://schemas.microsoft.com/office/powerpoint/2010/main" val="42768813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5000" b="-15000"/>
          </a:stretch>
        </a:blipFill>
        <a:effectLst/>
      </p:bgPr>
    </p:bg>
    <p:spTree>
      <p:nvGrpSpPr>
        <p:cNvPr id="1" name=""/>
        <p:cNvGrpSpPr/>
        <p:nvPr/>
      </p:nvGrpSpPr>
      <p:grpSpPr>
        <a:xfrm>
          <a:off x="0" y="0"/>
          <a:ext cx="0" cy="0"/>
          <a:chOff x="0" y="0"/>
          <a:chExt cx="0" cy="0"/>
        </a:xfrm>
      </p:grpSpPr>
      <p:sp>
        <p:nvSpPr>
          <p:cNvPr id="5" name="Rectángulo 4"/>
          <p:cNvSpPr/>
          <p:nvPr/>
        </p:nvSpPr>
        <p:spPr>
          <a:xfrm>
            <a:off x="673768" y="1472697"/>
            <a:ext cx="5033682" cy="461665"/>
          </a:xfrm>
          <a:prstGeom prst="rect">
            <a:avLst/>
          </a:prstGeom>
        </p:spPr>
        <p:txBody>
          <a:bodyPr wrap="square">
            <a:spAutoFit/>
          </a:bodyPr>
          <a:lstStyle/>
          <a:p>
            <a:endParaRPr lang="es-CO" sz="2400" dirty="0">
              <a:solidFill>
                <a:prstClr val="black"/>
              </a:solidFill>
              <a:latin typeface="Calibri Light"/>
            </a:endParaRPr>
          </a:p>
        </p:txBody>
      </p:sp>
      <p:sp>
        <p:nvSpPr>
          <p:cNvPr id="6" name="CuadroTexto 5"/>
          <p:cNvSpPr txBox="1"/>
          <p:nvPr/>
        </p:nvSpPr>
        <p:spPr>
          <a:xfrm>
            <a:off x="3861833" y="2382793"/>
            <a:ext cx="7669427" cy="1631216"/>
          </a:xfrm>
          <a:prstGeom prst="rect">
            <a:avLst/>
          </a:prstGeom>
          <a:noFill/>
        </p:spPr>
        <p:txBody>
          <a:bodyPr wrap="square" rtlCol="0">
            <a:spAutoFit/>
          </a:bodyPr>
          <a:lstStyle/>
          <a:p>
            <a:pPr algn="ctr"/>
            <a:r>
              <a:rPr lang="es-MX" sz="5000" dirty="0" smtClean="0">
                <a:solidFill>
                  <a:prstClr val="black"/>
                </a:solidFill>
                <a:latin typeface="Arial Rounded MT Bold" panose="020F0704030504030204" pitchFamily="34" charset="0"/>
              </a:rPr>
              <a:t>Gremios y Sectores Empresariales</a:t>
            </a:r>
          </a:p>
        </p:txBody>
      </p:sp>
    </p:spTree>
    <p:extLst>
      <p:ext uri="{BB962C8B-B14F-4D97-AF65-F5344CB8AC3E}">
        <p14:creationId xmlns:p14="http://schemas.microsoft.com/office/powerpoint/2010/main" val="3368046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3235865" y="408424"/>
            <a:ext cx="6191888"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Actividades con sectores privados</a:t>
            </a:r>
            <a:endParaRPr lang="es-CO" sz="2800" dirty="0">
              <a:solidFill>
                <a:prstClr val="black"/>
              </a:solidFill>
              <a:latin typeface="Arial Rounded MT Bold" panose="020F0704030504030204" pitchFamily="34" charset="0"/>
            </a:endParaRPr>
          </a:p>
        </p:txBody>
      </p:sp>
      <p:graphicFrame>
        <p:nvGraphicFramePr>
          <p:cNvPr id="7" name="Tabla 9"/>
          <p:cNvGraphicFramePr>
            <a:graphicFrameLocks noGrp="1"/>
          </p:cNvGraphicFramePr>
          <p:nvPr>
            <p:extLst/>
          </p:nvPr>
        </p:nvGraphicFramePr>
        <p:xfrm>
          <a:off x="6652662" y="1345001"/>
          <a:ext cx="5074117" cy="4114800"/>
        </p:xfrm>
        <a:graphic>
          <a:graphicData uri="http://schemas.openxmlformats.org/drawingml/2006/table">
            <a:tbl>
              <a:tblPr firstRow="1" bandRow="1">
                <a:tableStyleId>{5C22544A-7EE6-4342-B048-85BDC9FD1C3A}</a:tableStyleId>
              </a:tblPr>
              <a:tblGrid>
                <a:gridCol w="5074117"/>
              </a:tblGrid>
              <a:tr h="314832">
                <a:tc>
                  <a:txBody>
                    <a:bodyPr/>
                    <a:lstStyle/>
                    <a:p>
                      <a:pPr algn="ctr"/>
                      <a:r>
                        <a:rPr lang="es-ES" sz="2000" b="1" dirty="0" smtClean="0">
                          <a:latin typeface="+mj-lt"/>
                        </a:rPr>
                        <a:t>Acompañamiento</a:t>
                      </a:r>
                      <a:endParaRPr lang="es-CO" sz="2000" b="1" dirty="0">
                        <a:latin typeface="+mj-lt"/>
                      </a:endParaRPr>
                    </a:p>
                  </a:txBody>
                  <a:tcPr marL="74295" marR="74295" anchor="ctr"/>
                </a:tc>
              </a:tr>
              <a:tr h="557010">
                <a:tc>
                  <a:txBody>
                    <a:bodyPr/>
                    <a:lstStyle/>
                    <a:p>
                      <a:pPr algn="just">
                        <a:defRPr/>
                      </a:pPr>
                      <a:r>
                        <a:rPr lang="es-CO" sz="2000" b="1" dirty="0" smtClean="0">
                          <a:solidFill>
                            <a:prstClr val="black"/>
                          </a:solidFill>
                          <a:latin typeface="+mj-lt"/>
                        </a:rPr>
                        <a:t>Asociación de Madereros:</a:t>
                      </a:r>
                      <a:r>
                        <a:rPr lang="es-CO" sz="2000" b="1" baseline="0" dirty="0" smtClean="0">
                          <a:solidFill>
                            <a:prstClr val="black"/>
                          </a:solidFill>
                          <a:latin typeface="+mj-lt"/>
                        </a:rPr>
                        <a:t> </a:t>
                      </a:r>
                      <a:r>
                        <a:rPr lang="es-CO" sz="2000" b="0" i="0" dirty="0" smtClean="0">
                          <a:solidFill>
                            <a:prstClr val="black"/>
                          </a:solidFill>
                          <a:latin typeface="+mj-lt"/>
                        </a:rPr>
                        <a:t>“Hacia la Legalidad de la Madera”</a:t>
                      </a:r>
                    </a:p>
                  </a:txBody>
                  <a:tcPr marL="74295" marR="74295"/>
                </a:tc>
              </a:tr>
              <a:tr h="975928">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effectLst/>
                          <a:latin typeface="+mj-lt"/>
                          <a:ea typeface="+mn-ea"/>
                          <a:cs typeface="+mn-cs"/>
                        </a:rPr>
                        <a:t>CAMACOL. </a:t>
                      </a:r>
                      <a:r>
                        <a:rPr lang="es-ES" sz="2000" dirty="0" smtClean="0">
                          <a:solidFill>
                            <a:prstClr val="black"/>
                          </a:solidFill>
                          <a:latin typeface="+mj-lt"/>
                        </a:rPr>
                        <a:t>“Acuerdo de Responsabilidad Competitividad y Eficacia Ambiental con el Subsector Constructor”.</a:t>
                      </a:r>
                    </a:p>
                  </a:txBody>
                  <a:tcPr marL="74295" marR="74295"/>
                </a:tc>
              </a:tr>
              <a:tr h="799188">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Grupo Sura y Cámara de Comercio</a:t>
                      </a:r>
                      <a:r>
                        <a:rPr lang="es-ES" sz="2000" kern="1200" dirty="0" smtClean="0">
                          <a:solidFill>
                            <a:schemeClr val="dk1"/>
                          </a:solidFill>
                          <a:latin typeface="+mj-lt"/>
                          <a:ea typeface="+mn-ea"/>
                          <a:cs typeface="+mn-cs"/>
                        </a:rPr>
                        <a:t>:</a:t>
                      </a:r>
                      <a:r>
                        <a:rPr lang="es-ES" sz="2000" kern="1200" baseline="0" dirty="0" smtClean="0">
                          <a:solidFill>
                            <a:schemeClr val="dk1"/>
                          </a:solidFill>
                          <a:latin typeface="+mj-lt"/>
                          <a:ea typeface="+mn-ea"/>
                          <a:cs typeface="+mn-cs"/>
                        </a:rPr>
                        <a:t> </a:t>
                      </a:r>
                      <a:r>
                        <a:rPr lang="es-ES" sz="2000" kern="1200" dirty="0" smtClean="0">
                          <a:solidFill>
                            <a:schemeClr val="dk1"/>
                          </a:solidFill>
                          <a:latin typeface="+mj-lt"/>
                          <a:ea typeface="+mn-ea"/>
                          <a:cs typeface="+mn-cs"/>
                        </a:rPr>
                        <a:t>Gestión de Integral de Residuos Sólidos en el municipio de Jericó.</a:t>
                      </a:r>
                      <a:r>
                        <a:rPr lang="es-ES" sz="2000" kern="1200" baseline="0" dirty="0" smtClean="0">
                          <a:solidFill>
                            <a:schemeClr val="dk1"/>
                          </a:solidFill>
                          <a:latin typeface="+mj-lt"/>
                          <a:ea typeface="+mn-ea"/>
                          <a:cs typeface="+mn-cs"/>
                        </a:rPr>
                        <a:t> </a:t>
                      </a:r>
                      <a:endParaRPr lang="es-CO" sz="2000" kern="1200" dirty="0" smtClean="0">
                        <a:solidFill>
                          <a:schemeClr val="dk1"/>
                        </a:solidFill>
                        <a:latin typeface="+mj-lt"/>
                        <a:ea typeface="+mn-ea"/>
                        <a:cs typeface="+mn-cs"/>
                      </a:endParaRPr>
                    </a:p>
                  </a:txBody>
                  <a:tcPr marL="74295" marR="74295"/>
                </a:tc>
              </a:tr>
              <a:tr h="799188">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CO" sz="2000" b="1" kern="1200" dirty="0" smtClean="0">
                          <a:solidFill>
                            <a:prstClr val="black"/>
                          </a:solidFill>
                          <a:latin typeface="+mj-lt"/>
                          <a:ea typeface="+mn-ea"/>
                          <a:cs typeface="+mn-cs"/>
                        </a:rPr>
                        <a:t>Sectores</a:t>
                      </a:r>
                      <a:r>
                        <a:rPr lang="es-CO" sz="2000" b="1" kern="1200" baseline="0" dirty="0" smtClean="0">
                          <a:solidFill>
                            <a:prstClr val="black"/>
                          </a:solidFill>
                          <a:latin typeface="+mj-lt"/>
                          <a:ea typeface="+mn-ea"/>
                          <a:cs typeface="+mn-cs"/>
                        </a:rPr>
                        <a:t> Productivos:</a:t>
                      </a:r>
                      <a:r>
                        <a:rPr lang="es-CO" sz="2000" b="1" kern="1200" dirty="0" smtClean="0">
                          <a:solidFill>
                            <a:prstClr val="black"/>
                          </a:solidFill>
                          <a:latin typeface="+mj-lt"/>
                          <a:ea typeface="+mn-ea"/>
                          <a:cs typeface="+mn-cs"/>
                        </a:rPr>
                        <a:t> </a:t>
                      </a:r>
                      <a:r>
                        <a:rPr lang="es-CO" sz="2000" b="0" kern="1200" dirty="0" smtClean="0">
                          <a:solidFill>
                            <a:prstClr val="black"/>
                          </a:solidFill>
                          <a:latin typeface="+mj-lt"/>
                          <a:ea typeface="+mn-ea"/>
                          <a:cs typeface="+mn-cs"/>
                        </a:rPr>
                        <a:t>Taller de Socialización del Acuerdo 441 de 2013, establecimiento de metas de carga contaminante</a:t>
                      </a:r>
                      <a:r>
                        <a:rPr lang="es-CO" sz="2000" b="0" kern="1200" dirty="0" smtClean="0">
                          <a:solidFill>
                            <a:schemeClr val="dk1"/>
                          </a:solidFill>
                          <a:effectLst/>
                          <a:latin typeface="+mj-lt"/>
                          <a:ea typeface="+mn-ea"/>
                          <a:cs typeface="+mn-cs"/>
                        </a:rPr>
                        <a:t>.</a:t>
                      </a:r>
                      <a:endParaRPr lang="es-CO" sz="2000" b="0" kern="1200" dirty="0" smtClean="0">
                        <a:solidFill>
                          <a:prstClr val="black"/>
                        </a:solidFill>
                        <a:latin typeface="+mj-lt"/>
                        <a:ea typeface="+mn-ea"/>
                        <a:cs typeface="+mn-cs"/>
                      </a:endParaRPr>
                    </a:p>
                  </a:txBody>
                  <a:tcPr marL="74295" marR="74295"/>
                </a:tc>
              </a:tr>
            </a:tbl>
          </a:graphicData>
        </a:graphic>
      </p:graphicFrame>
      <p:sp>
        <p:nvSpPr>
          <p:cNvPr id="8" name="Rectángulo 7"/>
          <p:cNvSpPr/>
          <p:nvPr/>
        </p:nvSpPr>
        <p:spPr>
          <a:xfrm>
            <a:off x="300251" y="5421457"/>
            <a:ext cx="6031558" cy="369332"/>
          </a:xfrm>
          <a:prstGeom prst="rect">
            <a:avLst/>
          </a:prstGeom>
        </p:spPr>
        <p:txBody>
          <a:bodyPr wrap="square">
            <a:spAutoFit/>
          </a:bodyPr>
          <a:lstStyle/>
          <a:p>
            <a:pPr algn="ctr"/>
            <a:r>
              <a:rPr lang="es-CO" dirty="0" smtClean="0">
                <a:solidFill>
                  <a:prstClr val="black"/>
                </a:solidFill>
              </a:rPr>
              <a:t>Acuerdo de Responsabilidad Camacol – AMVA - Corantioquia</a:t>
            </a:r>
            <a:endParaRPr lang="es-CO" dirty="0">
              <a:solidFill>
                <a:prstClr val="black"/>
              </a:solidFill>
            </a:endParaRPr>
          </a:p>
        </p:txBody>
      </p:sp>
      <p:pic>
        <p:nvPicPr>
          <p:cNvPr id="1026" name="Picture 2" descr="http://www.metropol.gov.co/SalaPrensa/PublishingImages/acuerdo%20camaco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251" y="1400418"/>
            <a:ext cx="6031558" cy="402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992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3235865" y="408424"/>
            <a:ext cx="6191888"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Actividades con sectores privados</a:t>
            </a:r>
            <a:endParaRPr lang="es-CO" sz="2800" dirty="0">
              <a:solidFill>
                <a:prstClr val="black"/>
              </a:solidFill>
              <a:latin typeface="Arial Rounded MT Bold" panose="020F0704030504030204" pitchFamily="34" charset="0"/>
            </a:endParaRPr>
          </a:p>
        </p:txBody>
      </p:sp>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51850"/>
          <a:stretch/>
        </p:blipFill>
        <p:spPr>
          <a:xfrm>
            <a:off x="524051" y="1658980"/>
            <a:ext cx="5472098" cy="4428310"/>
          </a:xfrm>
          <a:prstGeom prst="rect">
            <a:avLst/>
          </a:prstGeom>
        </p:spPr>
      </p:pic>
      <p:graphicFrame>
        <p:nvGraphicFramePr>
          <p:cNvPr id="5" name="Tabla 9"/>
          <p:cNvGraphicFramePr>
            <a:graphicFrameLocks noGrp="1"/>
          </p:cNvGraphicFramePr>
          <p:nvPr>
            <p:extLst/>
          </p:nvPr>
        </p:nvGraphicFramePr>
        <p:xfrm>
          <a:off x="6331809" y="1658980"/>
          <a:ext cx="5081452" cy="4023360"/>
        </p:xfrm>
        <a:graphic>
          <a:graphicData uri="http://schemas.openxmlformats.org/drawingml/2006/table">
            <a:tbl>
              <a:tblPr firstRow="1" bandRow="1">
                <a:tableStyleId>{5C22544A-7EE6-4342-B048-85BDC9FD1C3A}</a:tableStyleId>
              </a:tblPr>
              <a:tblGrid>
                <a:gridCol w="5081452"/>
              </a:tblGrid>
              <a:tr h="337512">
                <a:tc>
                  <a:txBody>
                    <a:bodyPr/>
                    <a:lstStyle/>
                    <a:p>
                      <a:pPr algn="ctr"/>
                      <a:r>
                        <a:rPr lang="es-ES" sz="2000" b="1" dirty="0" smtClean="0">
                          <a:latin typeface="+mj-lt"/>
                        </a:rPr>
                        <a:t>Acompañamiento</a:t>
                      </a:r>
                      <a:endParaRPr lang="es-CO" sz="2000" b="1" dirty="0">
                        <a:latin typeface="+mj-lt"/>
                      </a:endParaRPr>
                    </a:p>
                  </a:txBody>
                  <a:tcPr marL="74295" marR="74295" anchor="ctr"/>
                </a:tc>
              </a:tr>
              <a:tr h="597136">
                <a:tc>
                  <a:txBody>
                    <a:bodyPr/>
                    <a:lstStyle/>
                    <a:p>
                      <a:pPr algn="just"/>
                      <a:r>
                        <a:rPr lang="es-ES" sz="2000" b="1" kern="1200" dirty="0" smtClean="0">
                          <a:solidFill>
                            <a:schemeClr val="dk1"/>
                          </a:solidFill>
                          <a:effectLst/>
                          <a:latin typeface="+mj-lt"/>
                          <a:ea typeface="+mn-ea"/>
                          <a:cs typeface="+mn-cs"/>
                        </a:rPr>
                        <a:t>Comité Intergremial de Antioquia</a:t>
                      </a:r>
                      <a:r>
                        <a:rPr lang="es-ES" sz="2000" kern="1200" dirty="0" smtClean="0">
                          <a:solidFill>
                            <a:schemeClr val="dk1"/>
                          </a:solidFill>
                          <a:effectLst/>
                          <a:latin typeface="+mj-lt"/>
                          <a:ea typeface="+mn-ea"/>
                          <a:cs typeface="+mn-cs"/>
                        </a:rPr>
                        <a:t>:</a:t>
                      </a:r>
                      <a:r>
                        <a:rPr lang="es-ES" sz="2000" kern="1200" baseline="0" dirty="0" smtClean="0">
                          <a:solidFill>
                            <a:schemeClr val="dk1"/>
                          </a:solidFill>
                          <a:effectLst/>
                          <a:latin typeface="+mj-lt"/>
                          <a:ea typeface="+mn-ea"/>
                          <a:cs typeface="+mn-cs"/>
                        </a:rPr>
                        <a:t> </a:t>
                      </a:r>
                      <a:r>
                        <a:rPr lang="es-ES" sz="2000" kern="1200" dirty="0" smtClean="0">
                          <a:solidFill>
                            <a:schemeClr val="dk1"/>
                          </a:solidFill>
                          <a:effectLst/>
                          <a:latin typeface="+mj-lt"/>
                          <a:ea typeface="+mn-ea"/>
                          <a:cs typeface="+mn-cs"/>
                        </a:rPr>
                        <a:t>Foro sobre beneficios tributarios y vinculación</a:t>
                      </a:r>
                      <a:r>
                        <a:rPr lang="es-ES" sz="2000" kern="1200" baseline="0" dirty="0" smtClean="0">
                          <a:solidFill>
                            <a:schemeClr val="dk1"/>
                          </a:solidFill>
                          <a:effectLst/>
                          <a:latin typeface="+mj-lt"/>
                          <a:ea typeface="+mn-ea"/>
                          <a:cs typeface="+mn-cs"/>
                        </a:rPr>
                        <a:t> a  Producción y Consumo Sostenible</a:t>
                      </a:r>
                      <a:r>
                        <a:rPr lang="es-ES" sz="2000" kern="1200" dirty="0" smtClean="0">
                          <a:solidFill>
                            <a:schemeClr val="dk1"/>
                          </a:solidFill>
                          <a:effectLst/>
                          <a:latin typeface="+mj-lt"/>
                          <a:ea typeface="+mn-ea"/>
                          <a:cs typeface="+mn-cs"/>
                        </a:rPr>
                        <a:t>.</a:t>
                      </a:r>
                      <a:endParaRPr lang="es-CO" sz="2000" kern="1200" dirty="0" smtClean="0">
                        <a:solidFill>
                          <a:schemeClr val="dk1"/>
                        </a:solidFill>
                        <a:effectLst/>
                        <a:latin typeface="+mj-lt"/>
                        <a:ea typeface="+mn-ea"/>
                        <a:cs typeface="+mn-cs"/>
                      </a:endParaRPr>
                    </a:p>
                  </a:txBody>
                  <a:tcPr marL="74295" marR="74295"/>
                </a:tc>
              </a:tr>
              <a:tr h="445826">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prstClr val="black"/>
                          </a:solidFill>
                          <a:latin typeface="+mj-lt"/>
                          <a:ea typeface="+mn-ea"/>
                          <a:cs typeface="+mn-cs"/>
                        </a:rPr>
                        <a:t>ACOPI:</a:t>
                      </a:r>
                      <a:r>
                        <a:rPr lang="es-ES" sz="2000" b="1" kern="1200" baseline="0" dirty="0" smtClean="0">
                          <a:solidFill>
                            <a:prstClr val="black"/>
                          </a:solidFill>
                          <a:latin typeface="+mj-lt"/>
                          <a:ea typeface="+mn-ea"/>
                          <a:cs typeface="+mn-cs"/>
                        </a:rPr>
                        <a:t> </a:t>
                      </a:r>
                      <a:r>
                        <a:rPr lang="es-ES" sz="2000" b="0" kern="1200" baseline="0" dirty="0" smtClean="0">
                          <a:solidFill>
                            <a:prstClr val="black"/>
                          </a:solidFill>
                          <a:latin typeface="+mj-lt"/>
                          <a:ea typeface="+mn-ea"/>
                          <a:cs typeface="+mn-cs"/>
                        </a:rPr>
                        <a:t>Vinculación a P</a:t>
                      </a:r>
                      <a:r>
                        <a:rPr lang="es-CO" sz="2000" b="0" kern="1200" dirty="0" err="1" smtClean="0">
                          <a:solidFill>
                            <a:prstClr val="black"/>
                          </a:solidFill>
                          <a:latin typeface="+mj-lt"/>
                          <a:ea typeface="+mn-ea"/>
                          <a:cs typeface="+mn-cs"/>
                        </a:rPr>
                        <a:t>roducción</a:t>
                      </a:r>
                      <a:r>
                        <a:rPr lang="es-CO" sz="2000" b="0" kern="1200" dirty="0" smtClean="0">
                          <a:solidFill>
                            <a:prstClr val="black"/>
                          </a:solidFill>
                          <a:latin typeface="+mj-lt"/>
                          <a:ea typeface="+mn-ea"/>
                          <a:cs typeface="+mn-cs"/>
                        </a:rPr>
                        <a:t> y Consumo Sostenible.</a:t>
                      </a:r>
                    </a:p>
                  </a:txBody>
                  <a:tcPr marL="74295" marR="74295"/>
                </a:tc>
              </a:tr>
              <a:tr h="856761">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CO" sz="2000" b="1" kern="1200" dirty="0" smtClean="0">
                          <a:solidFill>
                            <a:prstClr val="black"/>
                          </a:solidFill>
                          <a:latin typeface="+mj-lt"/>
                          <a:ea typeface="+mn-ea"/>
                          <a:cs typeface="+mn-cs"/>
                        </a:rPr>
                        <a:t>Asociación Nacional</a:t>
                      </a:r>
                      <a:r>
                        <a:rPr lang="es-CO" sz="2000" b="1" kern="1200" baseline="0" dirty="0" smtClean="0">
                          <a:solidFill>
                            <a:prstClr val="black"/>
                          </a:solidFill>
                          <a:latin typeface="+mj-lt"/>
                          <a:ea typeface="+mn-ea"/>
                          <a:cs typeface="+mn-cs"/>
                        </a:rPr>
                        <a:t> de Empresarios </a:t>
                      </a:r>
                      <a:r>
                        <a:rPr lang="es-CO" sz="2000" b="1" kern="1200" dirty="0" smtClean="0">
                          <a:solidFill>
                            <a:prstClr val="black"/>
                          </a:solidFill>
                          <a:latin typeface="+mj-lt"/>
                          <a:ea typeface="+mn-ea"/>
                          <a:cs typeface="+mn-cs"/>
                        </a:rPr>
                        <a:t>ANDI - Comité Ambiental.</a:t>
                      </a:r>
                    </a:p>
                    <a:p>
                      <a:pPr marL="342900" marR="0" indent="-342900" algn="just" defTabSz="914377" rtl="0" eaLnBrk="1" fontAlgn="auto" latinLnBrk="0" hangingPunct="1">
                        <a:lnSpc>
                          <a:spcPct val="100000"/>
                        </a:lnSpc>
                        <a:spcBef>
                          <a:spcPts val="0"/>
                        </a:spcBef>
                        <a:spcAft>
                          <a:spcPts val="0"/>
                        </a:spcAft>
                        <a:buClrTx/>
                        <a:buSzTx/>
                        <a:buFontTx/>
                        <a:buChar char="-"/>
                        <a:tabLst/>
                        <a:defRPr/>
                      </a:pPr>
                      <a:r>
                        <a:rPr lang="es-CO" sz="2000" b="0" kern="1200" baseline="0" dirty="0" smtClean="0">
                          <a:solidFill>
                            <a:prstClr val="black"/>
                          </a:solidFill>
                          <a:latin typeface="+mj-lt"/>
                          <a:ea typeface="+mn-ea"/>
                          <a:cs typeface="+mn-cs"/>
                        </a:rPr>
                        <a:t>Vinculación a Producción y Consumo Sostenible</a:t>
                      </a:r>
                      <a:r>
                        <a:rPr lang="es-CO" sz="2000" b="0" kern="1200" dirty="0" smtClean="0">
                          <a:solidFill>
                            <a:prstClr val="black"/>
                          </a:solidFill>
                          <a:latin typeface="+mj-lt"/>
                          <a:ea typeface="+mn-ea"/>
                          <a:cs typeface="+mn-cs"/>
                        </a:rPr>
                        <a:t>.</a:t>
                      </a:r>
                    </a:p>
                    <a:p>
                      <a:pPr marL="342900" marR="0" indent="-342900" algn="just" defTabSz="914377" rtl="0" eaLnBrk="1" fontAlgn="auto" latinLnBrk="0" hangingPunct="1">
                        <a:lnSpc>
                          <a:spcPct val="100000"/>
                        </a:lnSpc>
                        <a:spcBef>
                          <a:spcPts val="0"/>
                        </a:spcBef>
                        <a:spcAft>
                          <a:spcPts val="0"/>
                        </a:spcAft>
                        <a:buClrTx/>
                        <a:buSzTx/>
                        <a:buFontTx/>
                        <a:buChar char="-"/>
                        <a:tabLst/>
                        <a:defRPr/>
                      </a:pPr>
                      <a:r>
                        <a:rPr lang="es-CO" sz="2000" b="0" kern="1200" dirty="0" smtClean="0">
                          <a:solidFill>
                            <a:prstClr val="black"/>
                          </a:solidFill>
                          <a:latin typeface="+mj-lt"/>
                          <a:ea typeface="+mn-ea"/>
                          <a:cs typeface="+mn-cs"/>
                        </a:rPr>
                        <a:t>Socialización</a:t>
                      </a:r>
                      <a:r>
                        <a:rPr lang="es-CO" sz="2000" b="0" kern="1200" baseline="0" dirty="0" smtClean="0">
                          <a:solidFill>
                            <a:prstClr val="black"/>
                          </a:solidFill>
                          <a:latin typeface="+mj-lt"/>
                          <a:ea typeface="+mn-ea"/>
                          <a:cs typeface="+mn-cs"/>
                        </a:rPr>
                        <a:t> de</a:t>
                      </a:r>
                      <a:r>
                        <a:rPr lang="es-CO" sz="2000" b="0" kern="1200" dirty="0" smtClean="0">
                          <a:solidFill>
                            <a:prstClr val="black"/>
                          </a:solidFill>
                          <a:latin typeface="+mj-lt"/>
                          <a:ea typeface="+mn-ea"/>
                          <a:cs typeface="+mn-cs"/>
                        </a:rPr>
                        <a:t> estrategias institucionales en Gestión integral del Recurso Hídrico.</a:t>
                      </a:r>
                    </a:p>
                  </a:txBody>
                  <a:tcPr marL="74295" marR="74295"/>
                </a:tc>
              </a:tr>
            </a:tbl>
          </a:graphicData>
        </a:graphic>
      </p:graphicFrame>
      <p:sp>
        <p:nvSpPr>
          <p:cNvPr id="8" name="Rectángulo 7"/>
          <p:cNvSpPr/>
          <p:nvPr/>
        </p:nvSpPr>
        <p:spPr>
          <a:xfrm>
            <a:off x="524051" y="6027284"/>
            <a:ext cx="5472098" cy="369332"/>
          </a:xfrm>
          <a:prstGeom prst="rect">
            <a:avLst/>
          </a:prstGeom>
        </p:spPr>
        <p:txBody>
          <a:bodyPr wrap="square">
            <a:spAutoFit/>
          </a:bodyPr>
          <a:lstStyle/>
          <a:p>
            <a:pPr algn="ctr"/>
            <a:r>
              <a:rPr lang="es-ES" dirty="0" smtClean="0">
                <a:solidFill>
                  <a:prstClr val="black"/>
                </a:solidFill>
              </a:rPr>
              <a:t>Comité Intergremial de Antioquia</a:t>
            </a:r>
            <a:endParaRPr lang="es-CO" dirty="0">
              <a:solidFill>
                <a:prstClr val="black"/>
              </a:solidFill>
            </a:endParaRPr>
          </a:p>
        </p:txBody>
      </p:sp>
    </p:spTree>
    <p:extLst>
      <p:ext uri="{BB962C8B-B14F-4D97-AF65-F5344CB8AC3E}">
        <p14:creationId xmlns:p14="http://schemas.microsoft.com/office/powerpoint/2010/main" val="39582988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3235865" y="408424"/>
            <a:ext cx="6191888"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Actividades con sectores privados</a:t>
            </a:r>
            <a:endParaRPr lang="es-CO" sz="2800" dirty="0">
              <a:solidFill>
                <a:prstClr val="black"/>
              </a:solidFill>
              <a:latin typeface="Arial Rounded MT Bold" panose="020F0704030504030204" pitchFamily="34" charset="0"/>
            </a:endParaRPr>
          </a:p>
        </p:txBody>
      </p:sp>
      <p:graphicFrame>
        <p:nvGraphicFramePr>
          <p:cNvPr id="7" name="Tabla 9"/>
          <p:cNvGraphicFramePr>
            <a:graphicFrameLocks noGrp="1"/>
          </p:cNvGraphicFramePr>
          <p:nvPr>
            <p:extLst/>
          </p:nvPr>
        </p:nvGraphicFramePr>
        <p:xfrm>
          <a:off x="6413862" y="1362718"/>
          <a:ext cx="5225142" cy="4114800"/>
        </p:xfrm>
        <a:graphic>
          <a:graphicData uri="http://schemas.openxmlformats.org/drawingml/2006/table">
            <a:tbl>
              <a:tblPr firstRow="1" bandRow="1">
                <a:tableStyleId>{5C22544A-7EE6-4342-B048-85BDC9FD1C3A}</a:tableStyleId>
              </a:tblPr>
              <a:tblGrid>
                <a:gridCol w="5225142"/>
              </a:tblGrid>
              <a:tr h="394251">
                <a:tc>
                  <a:txBody>
                    <a:bodyPr/>
                    <a:lstStyle/>
                    <a:p>
                      <a:pPr algn="l"/>
                      <a:r>
                        <a:rPr lang="es-ES" sz="2000" b="1" dirty="0" smtClean="0">
                          <a:latin typeface="+mj-lt"/>
                        </a:rPr>
                        <a:t>Acompañamiento</a:t>
                      </a:r>
                      <a:endParaRPr lang="es-CO" sz="2000" b="1" dirty="0">
                        <a:latin typeface="+mj-lt"/>
                      </a:endParaRPr>
                    </a:p>
                  </a:txBody>
                  <a:tcPr marL="74295" marR="74295" anchor="ctr"/>
                </a:tc>
              </a:tr>
              <a:tr h="430950">
                <a:tc>
                  <a:txBody>
                    <a:bodyPr/>
                    <a:lstStyle/>
                    <a:p>
                      <a:pPr marL="0" marR="0" lvl="1" indent="0" algn="just" defTabSz="914377" rtl="0" eaLnBrk="1" fontAlgn="auto" latinLnBrk="0" hangingPunct="1">
                        <a:lnSpc>
                          <a:spcPct val="100000"/>
                        </a:lnSpc>
                        <a:spcBef>
                          <a:spcPts val="0"/>
                        </a:spcBef>
                        <a:spcAft>
                          <a:spcPts val="0"/>
                        </a:spcAft>
                        <a:buClrTx/>
                        <a:buSzTx/>
                        <a:buFontTx/>
                        <a:buNone/>
                        <a:tabLst/>
                        <a:defRPr/>
                      </a:pPr>
                      <a:r>
                        <a:rPr lang="es-ES" sz="2000" b="1" i="0" kern="1200" dirty="0" smtClean="0">
                          <a:solidFill>
                            <a:prstClr val="black"/>
                          </a:solidFill>
                          <a:latin typeface="+mj-lt"/>
                          <a:ea typeface="+mn-ea"/>
                          <a:cs typeface="+mn-cs"/>
                        </a:rPr>
                        <a:t>Ladrilleras</a:t>
                      </a:r>
                      <a:r>
                        <a:rPr lang="es-ES" sz="2000" b="1" i="0" kern="1200" baseline="0" dirty="0" smtClean="0">
                          <a:solidFill>
                            <a:prstClr val="black"/>
                          </a:solidFill>
                          <a:latin typeface="+mj-lt"/>
                          <a:ea typeface="+mn-ea"/>
                          <a:cs typeface="+mn-cs"/>
                        </a:rPr>
                        <a:t> </a:t>
                      </a:r>
                      <a:r>
                        <a:rPr lang="es-ES" sz="2000" b="1" i="0" kern="1200" dirty="0" smtClean="0">
                          <a:solidFill>
                            <a:prstClr val="black"/>
                          </a:solidFill>
                          <a:latin typeface="+mj-lt"/>
                          <a:ea typeface="+mn-ea"/>
                          <a:cs typeface="+mn-cs"/>
                        </a:rPr>
                        <a:t>Unidas de</a:t>
                      </a:r>
                      <a:r>
                        <a:rPr lang="es-ES" sz="2000" b="1" i="0" kern="1200" baseline="0" dirty="0" smtClean="0">
                          <a:solidFill>
                            <a:prstClr val="black"/>
                          </a:solidFill>
                          <a:latin typeface="+mj-lt"/>
                          <a:ea typeface="+mn-ea"/>
                          <a:cs typeface="+mn-cs"/>
                        </a:rPr>
                        <a:t> </a:t>
                      </a:r>
                      <a:r>
                        <a:rPr lang="es-ES" sz="2000" b="1" i="0" kern="1200" dirty="0" smtClean="0">
                          <a:solidFill>
                            <a:prstClr val="black"/>
                          </a:solidFill>
                          <a:latin typeface="+mj-lt"/>
                          <a:ea typeface="+mn-ea"/>
                          <a:cs typeface="+mn-cs"/>
                        </a:rPr>
                        <a:t>Antioquia- LUNSA</a:t>
                      </a:r>
                      <a:r>
                        <a:rPr lang="es-CO" sz="2000" b="0" i="0" kern="1200" dirty="0" smtClean="0">
                          <a:solidFill>
                            <a:prstClr val="black"/>
                          </a:solidFill>
                          <a:latin typeface="+mj-lt"/>
                          <a:ea typeface="+mn-ea"/>
                          <a:cs typeface="+mn-cs"/>
                        </a:rPr>
                        <a:t>: Capacitación en Trámites ambientales e Instrumentos económicos. </a:t>
                      </a:r>
                    </a:p>
                  </a:txBody>
                  <a:tcPr marL="74295" marR="74295"/>
                </a:tc>
              </a:tr>
              <a:tr h="430950">
                <a:tc>
                  <a:txBody>
                    <a:bodyPr/>
                    <a:lstStyle/>
                    <a:p>
                      <a:pPr marL="0" marR="0" lvl="1"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Pro</a:t>
                      </a:r>
                      <a:r>
                        <a:rPr lang="es-ES" sz="2000" b="1" kern="1200" baseline="0" dirty="0" smtClean="0">
                          <a:solidFill>
                            <a:schemeClr val="dk1"/>
                          </a:solidFill>
                          <a:latin typeface="+mj-lt"/>
                          <a:ea typeface="+mn-ea"/>
                          <a:cs typeface="+mn-cs"/>
                        </a:rPr>
                        <a:t> </a:t>
                      </a:r>
                      <a:r>
                        <a:rPr lang="es-ES" sz="2000" b="1" kern="1200" dirty="0" err="1" smtClean="0">
                          <a:solidFill>
                            <a:schemeClr val="dk1"/>
                          </a:solidFill>
                          <a:latin typeface="+mj-lt"/>
                          <a:ea typeface="+mn-ea"/>
                          <a:cs typeface="+mn-cs"/>
                        </a:rPr>
                        <a:t>Aburrá</a:t>
                      </a:r>
                      <a:r>
                        <a:rPr lang="es-ES" sz="2000" b="1" kern="1200" dirty="0" smtClean="0">
                          <a:solidFill>
                            <a:schemeClr val="dk1"/>
                          </a:solidFill>
                          <a:latin typeface="+mj-lt"/>
                          <a:ea typeface="+mn-ea"/>
                          <a:cs typeface="+mn-cs"/>
                        </a:rPr>
                        <a:t> Norte.</a:t>
                      </a:r>
                      <a:r>
                        <a:rPr lang="es-ES" sz="2000" kern="1200" baseline="0" dirty="0" smtClean="0">
                          <a:solidFill>
                            <a:schemeClr val="dk1"/>
                          </a:solidFill>
                          <a:latin typeface="+mj-lt"/>
                          <a:ea typeface="+mn-ea"/>
                          <a:cs typeface="+mn-cs"/>
                        </a:rPr>
                        <a:t> C</a:t>
                      </a:r>
                      <a:r>
                        <a:rPr lang="es-ES" sz="2000" kern="1200" dirty="0" smtClean="0">
                          <a:solidFill>
                            <a:schemeClr val="dk1"/>
                          </a:solidFill>
                          <a:latin typeface="+mj-lt"/>
                          <a:ea typeface="+mn-ea"/>
                          <a:cs typeface="+mn-cs"/>
                        </a:rPr>
                        <a:t>onvenio de Producción y Consumo Sostenible con las empresas de esta zona de la región.</a:t>
                      </a:r>
                      <a:endParaRPr lang="es-CO" sz="2000" kern="1200" dirty="0" smtClean="0">
                        <a:solidFill>
                          <a:schemeClr val="dk1"/>
                        </a:solidFill>
                        <a:latin typeface="+mj-lt"/>
                        <a:ea typeface="+mn-ea"/>
                        <a:cs typeface="+mn-cs"/>
                      </a:endParaRPr>
                    </a:p>
                  </a:txBody>
                  <a:tcPr marL="74295" marR="74295"/>
                </a:tc>
              </a:tr>
              <a:tr h="697522">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Pro</a:t>
                      </a:r>
                      <a:r>
                        <a:rPr lang="es-ES" sz="2000" b="1" kern="1200" baseline="0" dirty="0" smtClean="0">
                          <a:solidFill>
                            <a:schemeClr val="dk1"/>
                          </a:solidFill>
                          <a:latin typeface="+mj-lt"/>
                          <a:ea typeface="+mn-ea"/>
                          <a:cs typeface="+mn-cs"/>
                        </a:rPr>
                        <a:t> </a:t>
                      </a:r>
                      <a:r>
                        <a:rPr lang="es-ES" sz="2000" b="1" kern="1200" baseline="0" dirty="0" err="1" smtClean="0">
                          <a:solidFill>
                            <a:schemeClr val="dk1"/>
                          </a:solidFill>
                          <a:latin typeface="+mj-lt"/>
                          <a:ea typeface="+mn-ea"/>
                          <a:cs typeface="+mn-cs"/>
                        </a:rPr>
                        <a:t>Aburrá</a:t>
                      </a:r>
                      <a:r>
                        <a:rPr lang="es-ES" sz="2000" b="1" kern="1200" baseline="0" dirty="0" smtClean="0">
                          <a:solidFill>
                            <a:schemeClr val="dk1"/>
                          </a:solidFill>
                          <a:latin typeface="+mj-lt"/>
                          <a:ea typeface="+mn-ea"/>
                          <a:cs typeface="+mn-cs"/>
                        </a:rPr>
                        <a:t> Sur.</a:t>
                      </a:r>
                      <a:r>
                        <a:rPr lang="es-ES" sz="2000" kern="1200" baseline="0" dirty="0" smtClean="0">
                          <a:solidFill>
                            <a:schemeClr val="dk1"/>
                          </a:solidFill>
                          <a:latin typeface="+mj-lt"/>
                          <a:ea typeface="+mn-ea"/>
                          <a:cs typeface="+mn-cs"/>
                        </a:rPr>
                        <a:t> </a:t>
                      </a:r>
                      <a:r>
                        <a:rPr lang="es-ES" sz="2000" kern="1200" dirty="0" smtClean="0">
                          <a:solidFill>
                            <a:schemeClr val="dk1"/>
                          </a:solidFill>
                          <a:latin typeface="+mj-lt"/>
                          <a:ea typeface="+mn-ea"/>
                          <a:cs typeface="+mn-cs"/>
                        </a:rPr>
                        <a:t>Vinculación a los procesos de Producción y Consumo Sostenible.</a:t>
                      </a:r>
                    </a:p>
                  </a:txBody>
                  <a:tcPr marL="74295" marR="74295"/>
                </a:tc>
              </a:tr>
              <a:tr h="697522">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Grupo Bancolombia:</a:t>
                      </a:r>
                      <a:r>
                        <a:rPr lang="es-ES" sz="2000" b="1" kern="1200" baseline="0" dirty="0" smtClean="0">
                          <a:solidFill>
                            <a:schemeClr val="dk1"/>
                          </a:solidFill>
                          <a:latin typeface="+mj-lt"/>
                          <a:ea typeface="+mn-ea"/>
                          <a:cs typeface="+mn-cs"/>
                        </a:rPr>
                        <a:t> </a:t>
                      </a:r>
                      <a:r>
                        <a:rPr lang="es-ES" sz="2000" b="0" kern="1200" baseline="0" dirty="0" smtClean="0">
                          <a:solidFill>
                            <a:schemeClr val="dk1"/>
                          </a:solidFill>
                          <a:latin typeface="+mj-lt"/>
                          <a:ea typeface="+mn-ea"/>
                          <a:cs typeface="+mn-cs"/>
                        </a:rPr>
                        <a:t>M</a:t>
                      </a:r>
                      <a:r>
                        <a:rPr lang="es-ES" sz="2000" kern="1200" dirty="0" smtClean="0">
                          <a:solidFill>
                            <a:prstClr val="black"/>
                          </a:solidFill>
                          <a:latin typeface="+mj-lt"/>
                          <a:ea typeface="+mn-ea"/>
                          <a:cs typeface="+mn-cs"/>
                        </a:rPr>
                        <a:t>ejoramiento ambiental- parques ecológicos en</a:t>
                      </a:r>
                      <a:r>
                        <a:rPr lang="es-ES" sz="2000" kern="1200" baseline="0" dirty="0" smtClean="0">
                          <a:solidFill>
                            <a:prstClr val="black"/>
                          </a:solidFill>
                          <a:latin typeface="+mj-lt"/>
                          <a:ea typeface="+mn-ea"/>
                          <a:cs typeface="+mn-cs"/>
                        </a:rPr>
                        <a:t> </a:t>
                      </a:r>
                      <a:r>
                        <a:rPr lang="es-ES" sz="2000" kern="1200" dirty="0" smtClean="0">
                          <a:solidFill>
                            <a:prstClr val="black"/>
                          </a:solidFill>
                          <a:latin typeface="+mj-lt"/>
                          <a:ea typeface="+mn-ea"/>
                          <a:cs typeface="+mn-cs"/>
                        </a:rPr>
                        <a:t>instituciones educativas rurales.</a:t>
                      </a:r>
                      <a:endParaRPr lang="es-CO" sz="2000" kern="1200" dirty="0" smtClean="0">
                        <a:solidFill>
                          <a:schemeClr val="dk1"/>
                        </a:solidFill>
                        <a:latin typeface="+mj-lt"/>
                        <a:ea typeface="+mn-ea"/>
                        <a:cs typeface="+mn-cs"/>
                      </a:endParaRPr>
                    </a:p>
                  </a:txBody>
                  <a:tcPr marL="74295" marR="74295"/>
                </a:tc>
              </a:tr>
            </a:tbl>
          </a:graphicData>
        </a:graphic>
      </p:graphicFrame>
      <p:sp>
        <p:nvSpPr>
          <p:cNvPr id="2" name="CuadroTexto 1"/>
          <p:cNvSpPr txBox="1"/>
          <p:nvPr/>
        </p:nvSpPr>
        <p:spPr>
          <a:xfrm>
            <a:off x="1883391" y="5036024"/>
            <a:ext cx="3248167" cy="646331"/>
          </a:xfrm>
          <a:prstGeom prst="rect">
            <a:avLst/>
          </a:prstGeom>
          <a:noFill/>
        </p:spPr>
        <p:txBody>
          <a:bodyPr wrap="square" rtlCol="0">
            <a:spAutoFit/>
          </a:bodyPr>
          <a:lstStyle/>
          <a:p>
            <a:r>
              <a:rPr lang="es-ES" dirty="0" smtClean="0">
                <a:solidFill>
                  <a:prstClr val="black"/>
                </a:solidFill>
              </a:rPr>
              <a:t>Evento Producción Más Limpia, Valle de Aburrá</a:t>
            </a:r>
            <a:endParaRPr lang="es-CO" dirty="0">
              <a:solidFill>
                <a:prstClr val="black"/>
              </a:solidFill>
            </a:endParaRPr>
          </a:p>
        </p:txBody>
      </p:sp>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016948" y="1465844"/>
            <a:ext cx="4760240" cy="3570180"/>
          </a:xfrm>
          <a:prstGeom prst="rect">
            <a:avLst/>
          </a:prstGeom>
        </p:spPr>
      </p:pic>
    </p:spTree>
    <p:extLst>
      <p:ext uri="{BB962C8B-B14F-4D97-AF65-F5344CB8AC3E}">
        <p14:creationId xmlns:p14="http://schemas.microsoft.com/office/powerpoint/2010/main" val="978634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3235865" y="408424"/>
            <a:ext cx="6191888"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Actividades con sectores privados</a:t>
            </a:r>
            <a:endParaRPr lang="es-CO" sz="2800" dirty="0">
              <a:solidFill>
                <a:prstClr val="black"/>
              </a:solidFill>
              <a:latin typeface="Arial Rounded MT Bold" panose="020F0704030504030204" pitchFamily="34" charset="0"/>
            </a:endParaRPr>
          </a:p>
        </p:txBody>
      </p:sp>
      <p:graphicFrame>
        <p:nvGraphicFramePr>
          <p:cNvPr id="7" name="Tabla 9"/>
          <p:cNvGraphicFramePr>
            <a:graphicFrameLocks noGrp="1"/>
          </p:cNvGraphicFramePr>
          <p:nvPr>
            <p:extLst/>
          </p:nvPr>
        </p:nvGraphicFramePr>
        <p:xfrm>
          <a:off x="6635932" y="1819918"/>
          <a:ext cx="5081450" cy="3413760"/>
        </p:xfrm>
        <a:graphic>
          <a:graphicData uri="http://schemas.openxmlformats.org/drawingml/2006/table">
            <a:tbl>
              <a:tblPr firstRow="1" bandRow="1">
                <a:tableStyleId>{5C22544A-7EE6-4342-B048-85BDC9FD1C3A}</a:tableStyleId>
              </a:tblPr>
              <a:tblGrid>
                <a:gridCol w="5081450"/>
              </a:tblGrid>
              <a:tr h="394251">
                <a:tc>
                  <a:txBody>
                    <a:bodyPr/>
                    <a:lstStyle/>
                    <a:p>
                      <a:pPr algn="l"/>
                      <a:r>
                        <a:rPr lang="es-ES" sz="2000" b="1" dirty="0" smtClean="0">
                          <a:latin typeface="+mj-lt"/>
                        </a:rPr>
                        <a:t>Acompañamiento</a:t>
                      </a:r>
                      <a:endParaRPr lang="es-CO" sz="2000" b="1" dirty="0">
                        <a:latin typeface="+mj-lt"/>
                      </a:endParaRPr>
                    </a:p>
                  </a:txBody>
                  <a:tcPr marL="74295" marR="74295" anchor="ctr"/>
                </a:tc>
              </a:tr>
              <a:tr h="697522">
                <a:tc>
                  <a:txBody>
                    <a:bodyPr/>
                    <a:lstStyle/>
                    <a:p>
                      <a:pPr marL="0" lvl="1" indent="0" algn="just">
                        <a:buNone/>
                        <a:tabLst/>
                      </a:pPr>
                      <a:r>
                        <a:rPr lang="es-ES" sz="2000" b="1" kern="1200" dirty="0" smtClean="0">
                          <a:solidFill>
                            <a:schemeClr val="dk1"/>
                          </a:solidFill>
                          <a:latin typeface="+mj-lt"/>
                          <a:ea typeface="+mn-ea"/>
                          <a:cs typeface="+mn-cs"/>
                        </a:rPr>
                        <a:t>Fundación Grupo Familia</a:t>
                      </a:r>
                      <a:r>
                        <a:rPr lang="es-CO" sz="2000" kern="1200" dirty="0" smtClean="0">
                          <a:solidFill>
                            <a:schemeClr val="dk1"/>
                          </a:solidFill>
                          <a:latin typeface="+mj-lt"/>
                          <a:ea typeface="+mn-ea"/>
                          <a:cs typeface="+mn-cs"/>
                        </a:rPr>
                        <a:t>:</a:t>
                      </a:r>
                      <a:r>
                        <a:rPr lang="es-CO" sz="2000" kern="1200" baseline="0" dirty="0" smtClean="0">
                          <a:solidFill>
                            <a:schemeClr val="dk1"/>
                          </a:solidFill>
                          <a:latin typeface="+mj-lt"/>
                          <a:ea typeface="+mn-ea"/>
                          <a:cs typeface="+mn-cs"/>
                        </a:rPr>
                        <a:t> </a:t>
                      </a:r>
                      <a:r>
                        <a:rPr lang="es-ES" sz="2000" dirty="0" smtClean="0">
                          <a:solidFill>
                            <a:prstClr val="black"/>
                          </a:solidFill>
                          <a:latin typeface="+mj-lt"/>
                        </a:rPr>
                        <a:t>Gestión de residuos sólidos </a:t>
                      </a:r>
                      <a:r>
                        <a:rPr lang="es-CO" sz="2000" dirty="0" smtClean="0">
                          <a:solidFill>
                            <a:prstClr val="black"/>
                          </a:solidFill>
                          <a:latin typeface="+mj-lt"/>
                        </a:rPr>
                        <a:t> en municipios del Occidente</a:t>
                      </a:r>
                      <a:r>
                        <a:rPr lang="es-CO" sz="2000" baseline="0" dirty="0" smtClean="0">
                          <a:solidFill>
                            <a:prstClr val="black"/>
                          </a:solidFill>
                          <a:latin typeface="+mj-lt"/>
                        </a:rPr>
                        <a:t> de Antioquia. </a:t>
                      </a:r>
                      <a:r>
                        <a:rPr lang="es-CO" sz="2000" dirty="0" smtClean="0">
                          <a:solidFill>
                            <a:prstClr val="black"/>
                          </a:solidFill>
                          <a:latin typeface="+mj-lt"/>
                        </a:rPr>
                        <a:t> </a:t>
                      </a:r>
                    </a:p>
                  </a:txBody>
                  <a:tcPr marL="74295" marR="74295"/>
                </a:tc>
              </a:tr>
              <a:tr h="697522">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Fundación Socya</a:t>
                      </a:r>
                      <a:r>
                        <a:rPr lang="es-CO" sz="2000" kern="1200" dirty="0" smtClean="0">
                          <a:solidFill>
                            <a:schemeClr val="dk1"/>
                          </a:solidFill>
                          <a:latin typeface="+mj-lt"/>
                          <a:ea typeface="+mn-ea"/>
                          <a:cs typeface="+mn-cs"/>
                        </a:rPr>
                        <a:t>:</a:t>
                      </a:r>
                      <a:r>
                        <a:rPr lang="es-CO" sz="2000" kern="1200" baseline="0" dirty="0" smtClean="0">
                          <a:solidFill>
                            <a:schemeClr val="dk1"/>
                          </a:solidFill>
                          <a:latin typeface="+mj-lt"/>
                          <a:ea typeface="+mn-ea"/>
                          <a:cs typeface="+mn-cs"/>
                        </a:rPr>
                        <a:t> </a:t>
                      </a:r>
                      <a:r>
                        <a:rPr lang="es-ES" sz="2000" kern="1200" dirty="0" smtClean="0">
                          <a:solidFill>
                            <a:schemeClr val="dk1"/>
                          </a:solidFill>
                          <a:latin typeface="+mj-lt"/>
                          <a:ea typeface="+mn-ea"/>
                          <a:cs typeface="+mn-cs"/>
                        </a:rPr>
                        <a:t>Fortalecimiento</a:t>
                      </a:r>
                      <a:r>
                        <a:rPr lang="es-ES" sz="2000" kern="1200" baseline="0" dirty="0" smtClean="0">
                          <a:solidFill>
                            <a:schemeClr val="dk1"/>
                          </a:solidFill>
                          <a:latin typeface="+mj-lt"/>
                          <a:ea typeface="+mn-ea"/>
                          <a:cs typeface="+mn-cs"/>
                        </a:rPr>
                        <a:t> de comunidades y promoción de escuelas agroecológicas.</a:t>
                      </a:r>
                      <a:endParaRPr lang="es-CO" sz="2000" kern="1200" dirty="0" smtClean="0">
                        <a:solidFill>
                          <a:schemeClr val="dk1"/>
                        </a:solidFill>
                        <a:latin typeface="+mj-lt"/>
                        <a:ea typeface="+mn-ea"/>
                        <a:cs typeface="+mn-cs"/>
                      </a:endParaRPr>
                    </a:p>
                  </a:txBody>
                  <a:tcPr marL="74295" marR="74295"/>
                </a:tc>
              </a:tr>
              <a:tr h="697522">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Fundación ORBIS</a:t>
                      </a:r>
                      <a:r>
                        <a:rPr lang="es-CO" sz="2000" kern="1200" dirty="0" smtClean="0">
                          <a:solidFill>
                            <a:schemeClr val="dk1"/>
                          </a:solidFill>
                          <a:latin typeface="+mj-lt"/>
                          <a:ea typeface="+mn-ea"/>
                          <a:cs typeface="+mn-cs"/>
                        </a:rPr>
                        <a:t>:</a:t>
                      </a:r>
                      <a:r>
                        <a:rPr lang="es-CO" sz="2000" kern="1200" baseline="0" dirty="0" smtClean="0">
                          <a:solidFill>
                            <a:schemeClr val="dk1"/>
                          </a:solidFill>
                          <a:latin typeface="+mj-lt"/>
                          <a:ea typeface="+mn-ea"/>
                          <a:cs typeface="+mn-cs"/>
                        </a:rPr>
                        <a:t> Compromiso de vinculación al </a:t>
                      </a:r>
                      <a:r>
                        <a:rPr lang="es-ES" sz="2000" kern="1200" dirty="0" smtClean="0">
                          <a:solidFill>
                            <a:prstClr val="black"/>
                          </a:solidFill>
                          <a:latin typeface="+mj-lt"/>
                          <a:ea typeface="+mn-ea"/>
                          <a:cs typeface="+mn-cs"/>
                        </a:rPr>
                        <a:t>mejoramiento ambiental en instituciones educativas rurales</a:t>
                      </a:r>
                      <a:r>
                        <a:rPr lang="es-ES" sz="2000" kern="1200" baseline="0" dirty="0" smtClean="0">
                          <a:solidFill>
                            <a:schemeClr val="dk1"/>
                          </a:solidFill>
                          <a:latin typeface="+mj-lt"/>
                          <a:ea typeface="+mn-ea"/>
                          <a:cs typeface="+mn-cs"/>
                        </a:rPr>
                        <a:t>.</a:t>
                      </a:r>
                      <a:endParaRPr lang="es-CO" sz="2000" kern="1200" dirty="0" smtClean="0">
                        <a:solidFill>
                          <a:schemeClr val="dk1"/>
                        </a:solidFill>
                        <a:latin typeface="+mj-lt"/>
                        <a:ea typeface="+mn-ea"/>
                        <a:cs typeface="+mn-cs"/>
                      </a:endParaRPr>
                    </a:p>
                  </a:txBody>
                  <a:tcPr marL="74295" marR="74295"/>
                </a:tc>
              </a:tr>
            </a:tbl>
          </a:graphicData>
        </a:graphic>
      </p:graphicFrame>
      <p:pic>
        <p:nvPicPr>
          <p:cNvPr id="3074" name="Picture 2" descr="https://fbcdn-sphotos-c-a.akamaihd.net/hphotos-ak-xaf1/v/t1.0-9/10689946_362203580622556_4949724785710189919_n.jpg?oh=0ed46e46abcf7534d3b8c27464b33718&amp;oe=56EC8FCE&amp;__gda__=1458482047_f6a551acc38c01ee4b52fbe4669505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97" y="1559631"/>
            <a:ext cx="5044222" cy="3767403"/>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201004" y="5436406"/>
            <a:ext cx="4776716" cy="646331"/>
          </a:xfrm>
          <a:prstGeom prst="rect">
            <a:avLst/>
          </a:prstGeom>
          <a:noFill/>
        </p:spPr>
        <p:txBody>
          <a:bodyPr wrap="square" rtlCol="0">
            <a:spAutoFit/>
          </a:bodyPr>
          <a:lstStyle/>
          <a:p>
            <a:pPr algn="ctr"/>
            <a:r>
              <a:rPr lang="es-ES" dirty="0" smtClean="0">
                <a:solidFill>
                  <a:prstClr val="black"/>
                </a:solidFill>
              </a:rPr>
              <a:t>Evento socialización promoción de escuelas agroecológicas </a:t>
            </a:r>
            <a:endParaRPr lang="es-CO" dirty="0">
              <a:solidFill>
                <a:prstClr val="black"/>
              </a:solidFill>
            </a:endParaRPr>
          </a:p>
        </p:txBody>
      </p:sp>
    </p:spTree>
    <p:extLst>
      <p:ext uri="{BB962C8B-B14F-4D97-AF65-F5344CB8AC3E}">
        <p14:creationId xmlns:p14="http://schemas.microsoft.com/office/powerpoint/2010/main" val="16356715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13" name="CuadroTexto 12"/>
          <p:cNvSpPr txBox="1"/>
          <p:nvPr/>
        </p:nvSpPr>
        <p:spPr>
          <a:xfrm>
            <a:off x="3235865" y="408424"/>
            <a:ext cx="6191888" cy="523220"/>
          </a:xfrm>
          <a:prstGeom prst="rect">
            <a:avLst/>
          </a:prstGeom>
          <a:noFill/>
        </p:spPr>
        <p:txBody>
          <a:bodyPr wrap="none" rtlCol="0">
            <a:spAutoFit/>
          </a:bodyPr>
          <a:lstStyle/>
          <a:p>
            <a:pPr algn="ctr"/>
            <a:r>
              <a:rPr lang="es-CO" sz="2800" dirty="0" smtClean="0">
                <a:solidFill>
                  <a:prstClr val="black"/>
                </a:solidFill>
                <a:latin typeface="Arial Rounded MT Bold" panose="020F0704030504030204" pitchFamily="34" charset="0"/>
              </a:rPr>
              <a:t>Actividades con sectores privados</a:t>
            </a:r>
            <a:endParaRPr lang="es-CO" sz="2800" dirty="0">
              <a:solidFill>
                <a:prstClr val="black"/>
              </a:solidFill>
              <a:latin typeface="Arial Rounded MT Bold" panose="020F0704030504030204" pitchFamily="34" charset="0"/>
            </a:endParaRPr>
          </a:p>
        </p:txBody>
      </p:sp>
      <p:graphicFrame>
        <p:nvGraphicFramePr>
          <p:cNvPr id="7" name="Tabla 9"/>
          <p:cNvGraphicFramePr>
            <a:graphicFrameLocks noGrp="1"/>
          </p:cNvGraphicFramePr>
          <p:nvPr>
            <p:extLst/>
          </p:nvPr>
        </p:nvGraphicFramePr>
        <p:xfrm>
          <a:off x="6318914" y="1175206"/>
          <a:ext cx="5608621" cy="4511164"/>
        </p:xfrm>
        <a:graphic>
          <a:graphicData uri="http://schemas.openxmlformats.org/drawingml/2006/table">
            <a:tbl>
              <a:tblPr firstRow="1" bandRow="1">
                <a:tableStyleId>{5C22544A-7EE6-4342-B048-85BDC9FD1C3A}</a:tableStyleId>
              </a:tblPr>
              <a:tblGrid>
                <a:gridCol w="5608621"/>
              </a:tblGrid>
              <a:tr h="487804">
                <a:tc>
                  <a:txBody>
                    <a:bodyPr/>
                    <a:lstStyle/>
                    <a:p>
                      <a:pPr algn="ctr"/>
                      <a:r>
                        <a:rPr lang="es-ES" sz="2000" b="1" dirty="0" smtClean="0">
                          <a:latin typeface="+mj-lt"/>
                        </a:rPr>
                        <a:t>Acompañamiento</a:t>
                      </a:r>
                      <a:endParaRPr lang="es-CO" sz="2000" b="1" dirty="0">
                        <a:latin typeface="+mj-lt"/>
                      </a:endParaRPr>
                    </a:p>
                  </a:txBody>
                  <a:tcPr marL="74295" marR="74295" anchor="ctr"/>
                </a:tc>
              </a:tr>
              <a:tr h="845192">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CO" sz="2000" b="1" kern="1200" dirty="0" smtClean="0">
                          <a:solidFill>
                            <a:schemeClr val="dk1"/>
                          </a:solidFill>
                          <a:effectLst/>
                          <a:latin typeface="+mj-lt"/>
                          <a:ea typeface="+mn-ea"/>
                          <a:cs typeface="+mn-cs"/>
                        </a:rPr>
                        <a:t>Comité Departamental de Cafeteros:</a:t>
                      </a:r>
                      <a:r>
                        <a:rPr lang="es-CO" sz="2000" kern="1200" dirty="0" smtClean="0">
                          <a:solidFill>
                            <a:schemeClr val="dk1"/>
                          </a:solidFill>
                          <a:effectLst/>
                          <a:latin typeface="+mj-lt"/>
                          <a:ea typeface="+mn-ea"/>
                          <a:cs typeface="+mn-cs"/>
                        </a:rPr>
                        <a:t> Gestión</a:t>
                      </a:r>
                      <a:r>
                        <a:rPr lang="es-CO" sz="2000" kern="1200" baseline="0" dirty="0" smtClean="0">
                          <a:solidFill>
                            <a:schemeClr val="dk1"/>
                          </a:solidFill>
                          <a:effectLst/>
                          <a:latin typeface="+mj-lt"/>
                          <a:ea typeface="+mn-ea"/>
                          <a:cs typeface="+mn-cs"/>
                        </a:rPr>
                        <a:t> Integral del recurso hídrico, saneamiento rural y buenas prácticas ambientales.</a:t>
                      </a:r>
                      <a:endParaRPr lang="es-ES" sz="2000" dirty="0" smtClean="0">
                        <a:solidFill>
                          <a:prstClr val="black"/>
                        </a:solidFill>
                        <a:latin typeface="+mj-lt"/>
                      </a:endParaRPr>
                    </a:p>
                  </a:txBody>
                  <a:tcPr marL="74295" marR="74295"/>
                </a:tc>
              </a:tr>
              <a:tr h="509256">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CO" sz="2000" b="1" kern="1200" dirty="0" smtClean="0">
                          <a:solidFill>
                            <a:schemeClr val="dk1"/>
                          </a:solidFill>
                          <a:effectLst/>
                          <a:latin typeface="+mj-lt"/>
                          <a:ea typeface="+mn-ea"/>
                          <a:cs typeface="+mn-cs"/>
                        </a:rPr>
                        <a:t>Federación de Asociaciones Ganaderas de Antioquia – FAGA:</a:t>
                      </a:r>
                      <a:r>
                        <a:rPr lang="es-CO" sz="2000" kern="1200" dirty="0" smtClean="0">
                          <a:solidFill>
                            <a:schemeClr val="dk1"/>
                          </a:solidFill>
                          <a:effectLst/>
                          <a:latin typeface="+mj-lt"/>
                          <a:ea typeface="+mn-ea"/>
                          <a:cs typeface="+mn-cs"/>
                        </a:rPr>
                        <a:t> Buenas prácticas</a:t>
                      </a:r>
                      <a:r>
                        <a:rPr lang="es-CO" sz="2000" kern="1200" baseline="0" dirty="0" smtClean="0">
                          <a:solidFill>
                            <a:schemeClr val="dk1"/>
                          </a:solidFill>
                          <a:effectLst/>
                          <a:latin typeface="+mj-lt"/>
                          <a:ea typeface="+mn-ea"/>
                          <a:cs typeface="+mn-cs"/>
                        </a:rPr>
                        <a:t> ambientales y mejores técnicas disponibles.</a:t>
                      </a:r>
                      <a:endParaRPr lang="es-CO" sz="2000" kern="1200" dirty="0" smtClean="0">
                        <a:solidFill>
                          <a:schemeClr val="dk1"/>
                        </a:solidFill>
                        <a:latin typeface="+mj-lt"/>
                        <a:ea typeface="+mn-ea"/>
                        <a:cs typeface="+mn-cs"/>
                      </a:endParaRPr>
                    </a:p>
                  </a:txBody>
                  <a:tcPr marL="74295" marR="74295"/>
                </a:tc>
              </a:tr>
              <a:tr h="509256">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CO" sz="2000" b="1" kern="1200" dirty="0" smtClean="0">
                          <a:solidFill>
                            <a:schemeClr val="dk1"/>
                          </a:solidFill>
                          <a:effectLst/>
                          <a:latin typeface="+mj-lt"/>
                          <a:ea typeface="+mn-ea"/>
                          <a:cs typeface="+mn-cs"/>
                        </a:rPr>
                        <a:t>Asociación de Acuicultores</a:t>
                      </a:r>
                      <a:r>
                        <a:rPr lang="es-CO" sz="2000" b="1" kern="1200" baseline="0" dirty="0" smtClean="0">
                          <a:solidFill>
                            <a:schemeClr val="dk1"/>
                          </a:solidFill>
                          <a:effectLst/>
                          <a:latin typeface="+mj-lt"/>
                          <a:ea typeface="+mn-ea"/>
                          <a:cs typeface="+mn-cs"/>
                        </a:rPr>
                        <a:t> de Antioquia:</a:t>
                      </a:r>
                      <a:r>
                        <a:rPr lang="es-CO" sz="2000" kern="1200" dirty="0" smtClean="0">
                          <a:solidFill>
                            <a:schemeClr val="dk1"/>
                          </a:solidFill>
                          <a:effectLst/>
                          <a:latin typeface="+mj-lt"/>
                          <a:ea typeface="+mn-ea"/>
                          <a:cs typeface="+mn-cs"/>
                        </a:rPr>
                        <a:t> Buenas Prácticas</a:t>
                      </a:r>
                      <a:r>
                        <a:rPr lang="es-CO" sz="2000" kern="1200" baseline="0" dirty="0" smtClean="0">
                          <a:solidFill>
                            <a:schemeClr val="dk1"/>
                          </a:solidFill>
                          <a:effectLst/>
                          <a:latin typeface="+mj-lt"/>
                          <a:ea typeface="+mn-ea"/>
                          <a:cs typeface="+mn-cs"/>
                        </a:rPr>
                        <a:t> Ambientales y Mejores Técnicas Disponibles.</a:t>
                      </a:r>
                      <a:endParaRPr lang="es-CO" sz="2000" kern="1200" dirty="0" smtClean="0">
                        <a:solidFill>
                          <a:schemeClr val="dk1"/>
                        </a:solidFill>
                        <a:latin typeface="+mj-lt"/>
                        <a:ea typeface="+mn-ea"/>
                        <a:cs typeface="+mn-cs"/>
                      </a:endParaRPr>
                    </a:p>
                  </a:txBody>
                  <a:tcPr marL="74295" marR="74295"/>
                </a:tc>
              </a:tr>
              <a:tr h="509256">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s-ES" sz="2000" b="1" kern="1200" dirty="0" smtClean="0">
                          <a:solidFill>
                            <a:schemeClr val="dk1"/>
                          </a:solidFill>
                          <a:latin typeface="+mj-lt"/>
                          <a:ea typeface="+mn-ea"/>
                          <a:cs typeface="+mn-cs"/>
                        </a:rPr>
                        <a:t>Asociación</a:t>
                      </a:r>
                      <a:r>
                        <a:rPr lang="es-ES" sz="2000" b="1" kern="1200" baseline="0" dirty="0" smtClean="0">
                          <a:solidFill>
                            <a:schemeClr val="dk1"/>
                          </a:solidFill>
                          <a:latin typeface="+mj-lt"/>
                          <a:ea typeface="+mn-ea"/>
                          <a:cs typeface="+mn-cs"/>
                        </a:rPr>
                        <a:t> Colombiana de Porcicultores:</a:t>
                      </a:r>
                      <a:r>
                        <a:rPr lang="es-ES" sz="2000" kern="1200" baseline="0" dirty="0" smtClean="0">
                          <a:solidFill>
                            <a:schemeClr val="dk1"/>
                          </a:solidFill>
                          <a:latin typeface="+mj-lt"/>
                          <a:ea typeface="+mn-ea"/>
                          <a:cs typeface="+mn-cs"/>
                        </a:rPr>
                        <a:t> C</a:t>
                      </a:r>
                      <a:r>
                        <a:rPr lang="es-ES" sz="2000" kern="1200" dirty="0" smtClean="0">
                          <a:solidFill>
                            <a:schemeClr val="dk1"/>
                          </a:solidFill>
                          <a:latin typeface="+mj-lt"/>
                          <a:ea typeface="+mn-ea"/>
                          <a:cs typeface="+mn-cs"/>
                        </a:rPr>
                        <a:t>onvenio de Producción y Consumo Sostenible y Acuerdo</a:t>
                      </a:r>
                      <a:r>
                        <a:rPr lang="es-ES" sz="2000" kern="1200" baseline="0" dirty="0" smtClean="0">
                          <a:solidFill>
                            <a:schemeClr val="dk1"/>
                          </a:solidFill>
                          <a:latin typeface="+mj-lt"/>
                          <a:ea typeface="+mn-ea"/>
                          <a:cs typeface="+mn-cs"/>
                        </a:rPr>
                        <a:t> de Legalidad.</a:t>
                      </a:r>
                      <a:endParaRPr lang="es-CO" sz="2000" kern="1200" dirty="0" smtClean="0">
                        <a:solidFill>
                          <a:schemeClr val="dk1"/>
                        </a:solidFill>
                        <a:latin typeface="+mj-lt"/>
                        <a:ea typeface="+mn-ea"/>
                        <a:cs typeface="+mn-cs"/>
                      </a:endParaRPr>
                    </a:p>
                  </a:txBody>
                  <a:tcPr marL="74295" marR="74295"/>
                </a:tc>
              </a:tr>
            </a:tbl>
          </a:graphicData>
        </a:graphic>
      </p:graphicFrame>
      <p:pic>
        <p:nvPicPr>
          <p:cNvPr id="1026" name="Picture 2" descr="https://encrypted-tbn0.gstatic.com/images?q=tbn:ANd9GcTczEGtPIjkV6OOR0s0PdZ64fUoaqX_E1-aSqYCrMAuFB4rn_5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23" y="1863634"/>
            <a:ext cx="5116284" cy="2865119"/>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877246" y="4846319"/>
            <a:ext cx="4717237" cy="338554"/>
          </a:xfrm>
          <a:prstGeom prst="rect">
            <a:avLst/>
          </a:prstGeom>
          <a:noFill/>
        </p:spPr>
        <p:txBody>
          <a:bodyPr wrap="square" rtlCol="0">
            <a:spAutoFit/>
          </a:bodyPr>
          <a:lstStyle/>
          <a:p>
            <a:r>
              <a:rPr lang="es-ES" sz="1600" dirty="0" smtClean="0">
                <a:solidFill>
                  <a:prstClr val="black"/>
                </a:solidFill>
              </a:rPr>
              <a:t>Federación Nacional de Porcicultores en Corantioquia</a:t>
            </a:r>
            <a:endParaRPr lang="es-CO" sz="1600" dirty="0">
              <a:solidFill>
                <a:prstClr val="black"/>
              </a:solidFill>
            </a:endParaRPr>
          </a:p>
        </p:txBody>
      </p:sp>
    </p:spTree>
    <p:extLst>
      <p:ext uri="{BB962C8B-B14F-4D97-AF65-F5344CB8AC3E}">
        <p14:creationId xmlns:p14="http://schemas.microsoft.com/office/powerpoint/2010/main" val="15325718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5000" b="-15000"/>
          </a:stretch>
        </a:blipFill>
        <a:effectLst/>
      </p:bgPr>
    </p:bg>
    <p:spTree>
      <p:nvGrpSpPr>
        <p:cNvPr id="1" name=""/>
        <p:cNvGrpSpPr/>
        <p:nvPr/>
      </p:nvGrpSpPr>
      <p:grpSpPr>
        <a:xfrm>
          <a:off x="0" y="0"/>
          <a:ext cx="0" cy="0"/>
          <a:chOff x="0" y="0"/>
          <a:chExt cx="0" cy="0"/>
        </a:xfrm>
      </p:grpSpPr>
      <p:sp>
        <p:nvSpPr>
          <p:cNvPr id="5" name="Rectángulo 4"/>
          <p:cNvSpPr/>
          <p:nvPr/>
        </p:nvSpPr>
        <p:spPr>
          <a:xfrm>
            <a:off x="673768" y="1472697"/>
            <a:ext cx="5033682" cy="461665"/>
          </a:xfrm>
          <a:prstGeom prst="rect">
            <a:avLst/>
          </a:prstGeom>
        </p:spPr>
        <p:txBody>
          <a:bodyPr wrap="square">
            <a:spAutoFit/>
          </a:bodyPr>
          <a:lstStyle/>
          <a:p>
            <a:endParaRPr lang="es-CO" sz="2400" dirty="0">
              <a:solidFill>
                <a:prstClr val="black"/>
              </a:solidFill>
              <a:latin typeface="Calibri Light"/>
            </a:endParaRPr>
          </a:p>
        </p:txBody>
      </p:sp>
      <p:sp>
        <p:nvSpPr>
          <p:cNvPr id="4" name="CuadroTexto 3"/>
          <p:cNvSpPr txBox="1"/>
          <p:nvPr/>
        </p:nvSpPr>
        <p:spPr>
          <a:xfrm>
            <a:off x="3861833" y="2382793"/>
            <a:ext cx="7669427" cy="1569660"/>
          </a:xfrm>
          <a:prstGeom prst="rect">
            <a:avLst/>
          </a:prstGeom>
          <a:noFill/>
        </p:spPr>
        <p:txBody>
          <a:bodyPr wrap="square" rtlCol="0">
            <a:spAutoFit/>
          </a:bodyPr>
          <a:lstStyle/>
          <a:p>
            <a:pPr algn="ctr"/>
            <a:r>
              <a:rPr lang="es-MX" sz="4800" b="1" dirty="0">
                <a:effectLst>
                  <a:outerShdw blurRad="38100" dist="38100" dir="2700000" algn="tl">
                    <a:srgbClr val="000000">
                      <a:alpha val="43137"/>
                    </a:srgbClr>
                  </a:outerShdw>
                </a:effectLst>
                <a:latin typeface="Arial Rounded MT Bold" panose="020F0704030504030204" pitchFamily="34" charset="0"/>
              </a:rPr>
              <a:t>Resultados Convenios con los Municipios</a:t>
            </a:r>
          </a:p>
        </p:txBody>
      </p:sp>
    </p:spTree>
    <p:extLst>
      <p:ext uri="{BB962C8B-B14F-4D97-AF65-F5344CB8AC3E}">
        <p14:creationId xmlns:p14="http://schemas.microsoft.com/office/powerpoint/2010/main" val="1311640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8" name="1 Título"/>
          <p:cNvSpPr txBox="1">
            <a:spLocks/>
          </p:cNvSpPr>
          <p:nvPr/>
        </p:nvSpPr>
        <p:spPr>
          <a:xfrm>
            <a:off x="420914" y="1794731"/>
            <a:ext cx="3189793"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2011</a:t>
            </a:r>
            <a:endParaRPr lang="es-CO" sz="2400" dirty="0">
              <a:solidFill>
                <a:prstClr val="black"/>
              </a:solidFill>
              <a:latin typeface="Arial Rounded MT Bold" panose="020F0704030504030204" pitchFamily="34" charset="0"/>
            </a:endParaRPr>
          </a:p>
        </p:txBody>
      </p:sp>
      <p:pic>
        <p:nvPicPr>
          <p:cNvPr id="10242" name="Picture 2" descr="D:\Luisa Patiño\Descargas\INVERSIÓN_2011_julio30_2015.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18039" y="-6764"/>
            <a:ext cx="5155922" cy="667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7475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5"/>
          <a:stretch>
            <a:fillRect/>
          </a:stretch>
        </p:blipFill>
        <p:spPr>
          <a:xfrm>
            <a:off x="3499339" y="0"/>
            <a:ext cx="5230468" cy="6809635"/>
          </a:xfrm>
          <a:prstGeom prst="rect">
            <a:avLst/>
          </a:prstGeom>
        </p:spPr>
      </p:pic>
      <p:sp>
        <p:nvSpPr>
          <p:cNvPr id="8" name="1 Título"/>
          <p:cNvSpPr txBox="1">
            <a:spLocks/>
          </p:cNvSpPr>
          <p:nvPr/>
        </p:nvSpPr>
        <p:spPr>
          <a:xfrm>
            <a:off x="319314" y="1995684"/>
            <a:ext cx="3291393"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2012</a:t>
            </a:r>
            <a:endParaRPr lang="es-CO" sz="2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22115983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5"/>
          <a:stretch>
            <a:fillRect/>
          </a:stretch>
        </p:blipFill>
        <p:spPr>
          <a:xfrm>
            <a:off x="3548816" y="73279"/>
            <a:ext cx="5143847" cy="6647495"/>
          </a:xfrm>
          <a:prstGeom prst="rect">
            <a:avLst/>
          </a:prstGeom>
        </p:spPr>
      </p:pic>
      <p:sp>
        <p:nvSpPr>
          <p:cNvPr id="8" name="1 Título"/>
          <p:cNvSpPr txBox="1">
            <a:spLocks/>
          </p:cNvSpPr>
          <p:nvPr/>
        </p:nvSpPr>
        <p:spPr>
          <a:xfrm>
            <a:off x="435429" y="1847499"/>
            <a:ext cx="3175278"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2013</a:t>
            </a:r>
            <a:endParaRPr lang="es-CO" sz="2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28240112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5"/>
          <a:stretch>
            <a:fillRect/>
          </a:stretch>
        </p:blipFill>
        <p:spPr>
          <a:xfrm>
            <a:off x="3499173" y="87012"/>
            <a:ext cx="5193654" cy="6683971"/>
          </a:xfrm>
          <a:prstGeom prst="rect">
            <a:avLst/>
          </a:prstGeom>
        </p:spPr>
      </p:pic>
      <p:sp>
        <p:nvSpPr>
          <p:cNvPr id="8" name="1 Título"/>
          <p:cNvSpPr txBox="1">
            <a:spLocks/>
          </p:cNvSpPr>
          <p:nvPr/>
        </p:nvSpPr>
        <p:spPr>
          <a:xfrm>
            <a:off x="87084" y="1705399"/>
            <a:ext cx="3610707"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2014</a:t>
            </a:r>
            <a:endParaRPr lang="es-CO" sz="2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2298899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5"/>
          <a:stretch>
            <a:fillRect/>
          </a:stretch>
        </p:blipFill>
        <p:spPr>
          <a:xfrm>
            <a:off x="3498600" y="2"/>
            <a:ext cx="5262078" cy="6771420"/>
          </a:xfrm>
          <a:prstGeom prst="rect">
            <a:avLst/>
          </a:prstGeom>
        </p:spPr>
      </p:pic>
      <p:sp>
        <p:nvSpPr>
          <p:cNvPr id="8" name="1 Título"/>
          <p:cNvSpPr txBox="1">
            <a:spLocks/>
          </p:cNvSpPr>
          <p:nvPr/>
        </p:nvSpPr>
        <p:spPr>
          <a:xfrm>
            <a:off x="120122" y="1877869"/>
            <a:ext cx="3378478"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2015</a:t>
            </a:r>
            <a:endParaRPr lang="es-CO" sz="2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3008573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5"/>
          <a:stretch>
            <a:fillRect/>
          </a:stretch>
        </p:blipFill>
        <p:spPr>
          <a:xfrm>
            <a:off x="3498600" y="-20654"/>
            <a:ext cx="5262078" cy="6812212"/>
          </a:xfrm>
          <a:prstGeom prst="rect">
            <a:avLst/>
          </a:prstGeom>
        </p:spPr>
      </p:pic>
      <p:sp>
        <p:nvSpPr>
          <p:cNvPr id="8" name="1 Título"/>
          <p:cNvSpPr txBox="1">
            <a:spLocks/>
          </p:cNvSpPr>
          <p:nvPr/>
        </p:nvSpPr>
        <p:spPr>
          <a:xfrm>
            <a:off x="120122" y="1877869"/>
            <a:ext cx="3378478" cy="151288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800"/>
              </a:lnSpc>
              <a:defRPr/>
            </a:pPr>
            <a:r>
              <a:rPr lang="es-CO" sz="2400" dirty="0">
                <a:solidFill>
                  <a:prstClr val="black"/>
                </a:solidFill>
                <a:latin typeface="Arial Rounded MT Bold" panose="020F0704030504030204" pitchFamily="34" charset="0"/>
              </a:rPr>
              <a:t>Convenios con las</a:t>
            </a:r>
          </a:p>
          <a:p>
            <a:pPr>
              <a:lnSpc>
                <a:spcPts val="2800"/>
              </a:lnSpc>
              <a:defRPr/>
            </a:pPr>
            <a:r>
              <a:rPr lang="es-CO" sz="2400" dirty="0" smtClean="0">
                <a:solidFill>
                  <a:prstClr val="black"/>
                </a:solidFill>
                <a:latin typeface="Arial Rounded MT Bold" panose="020F0704030504030204" pitchFamily="34" charset="0"/>
              </a:rPr>
              <a:t>Administraciones </a:t>
            </a:r>
            <a:r>
              <a:rPr lang="es-CO" sz="2400" dirty="0">
                <a:solidFill>
                  <a:prstClr val="black"/>
                </a:solidFill>
                <a:latin typeface="Arial Rounded MT Bold" panose="020F0704030504030204" pitchFamily="34" charset="0"/>
              </a:rPr>
              <a:t>municipales</a:t>
            </a:r>
            <a:br>
              <a:rPr lang="es-CO" sz="2400" dirty="0">
                <a:solidFill>
                  <a:prstClr val="black"/>
                </a:solidFill>
                <a:latin typeface="Arial Rounded MT Bold" panose="020F0704030504030204" pitchFamily="34" charset="0"/>
              </a:rPr>
            </a:br>
            <a:r>
              <a:rPr lang="es-CO" sz="2400" dirty="0" smtClean="0">
                <a:solidFill>
                  <a:prstClr val="black"/>
                </a:solidFill>
                <a:latin typeface="Arial Rounded MT Bold" panose="020F0704030504030204" pitchFamily="34" charset="0"/>
              </a:rPr>
              <a:t>2012-2015</a:t>
            </a:r>
            <a:endParaRPr lang="es-CO" sz="24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17273469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2171"/>
            <a:ext cx="12192000" cy="6795829"/>
          </a:xfrm>
          <a:prstGeom prst="rect">
            <a:avLst/>
          </a:prstGeom>
        </p:spPr>
      </p:pic>
      <p:sp>
        <p:nvSpPr>
          <p:cNvPr id="4" name="Rectángulo 3"/>
          <p:cNvSpPr/>
          <p:nvPr/>
        </p:nvSpPr>
        <p:spPr>
          <a:xfrm>
            <a:off x="466206" y="3662511"/>
            <a:ext cx="10268752" cy="1754326"/>
          </a:xfrm>
          <a:prstGeom prst="rect">
            <a:avLst/>
          </a:prstGeom>
        </p:spPr>
        <p:txBody>
          <a:bodyPr wrap="square">
            <a:spAutoFit/>
          </a:bodyPr>
          <a:lstStyle/>
          <a:p>
            <a:pPr algn="ctr"/>
            <a:r>
              <a:rPr lang="es-CO" sz="5400" b="1" dirty="0" smtClean="0">
                <a:solidFill>
                  <a:schemeClr val="bg1"/>
                </a:solidFill>
                <a:latin typeface="Arial Rounded MT Bold" pitchFamily="34" charset="0"/>
                <a:cs typeface="Arial" pitchFamily="34" charset="0"/>
              </a:rPr>
              <a:t>CORANTIOQUIA y su Territorio</a:t>
            </a:r>
            <a:endParaRPr lang="es-CO" sz="5400" b="1" dirty="0">
              <a:solidFill>
                <a:schemeClr val="bg1"/>
              </a:solidFill>
              <a:latin typeface="Arial Rounded MT Bold" pitchFamily="34" charset="0"/>
              <a:cs typeface="Arial" pitchFamily="34" charset="0"/>
            </a:endParaRPr>
          </a:p>
        </p:txBody>
      </p:sp>
    </p:spTree>
    <p:extLst>
      <p:ext uri="{BB962C8B-B14F-4D97-AF65-F5344CB8AC3E}">
        <p14:creationId xmlns:p14="http://schemas.microsoft.com/office/powerpoint/2010/main" val="25176267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3"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4" name="Rectángulo redondeado 3"/>
          <p:cNvSpPr/>
          <p:nvPr/>
        </p:nvSpPr>
        <p:spPr>
          <a:xfrm>
            <a:off x="2685183" y="5073545"/>
            <a:ext cx="6883979" cy="9531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latin typeface="+mj-lt"/>
              </a:rPr>
              <a:t>Todos los colombianos somos parte del Sistema Nacional Ambiental- SINA y debemos garantizar la seguridad humana y el funcionamiento ecosistémico para que la VIDA perdure.  </a:t>
            </a:r>
            <a:endParaRPr lang="es-CO" b="1" dirty="0">
              <a:latin typeface="+mj-lt"/>
            </a:endParaRPr>
          </a:p>
        </p:txBody>
      </p:sp>
      <p:sp>
        <p:nvSpPr>
          <p:cNvPr id="5" name="CuadroTexto 4"/>
          <p:cNvSpPr txBox="1"/>
          <p:nvPr/>
        </p:nvSpPr>
        <p:spPr>
          <a:xfrm>
            <a:off x="1343025" y="305887"/>
            <a:ext cx="9776114"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¿Qué es el Sistema Nacional Ambiental- SINA? </a:t>
            </a:r>
            <a:endParaRPr lang="es-CO" sz="2800" dirty="0">
              <a:latin typeface="Arial Rounded MT Bold" pitchFamily="34" charset="0"/>
              <a:cs typeface="Tahoma" pitchFamily="34" charset="0"/>
            </a:endParaRPr>
          </a:p>
        </p:txBody>
      </p:sp>
      <p:sp>
        <p:nvSpPr>
          <p:cNvPr id="6" name="CuadroTexto 5"/>
          <p:cNvSpPr txBox="1"/>
          <p:nvPr/>
        </p:nvSpPr>
        <p:spPr>
          <a:xfrm>
            <a:off x="1194955" y="1037278"/>
            <a:ext cx="9924184" cy="1015663"/>
          </a:xfrm>
          <a:prstGeom prst="rect">
            <a:avLst/>
          </a:prstGeom>
          <a:noFill/>
        </p:spPr>
        <p:txBody>
          <a:bodyPr wrap="square" rtlCol="0">
            <a:spAutoFit/>
          </a:bodyPr>
          <a:lstStyle/>
          <a:p>
            <a:pPr algn="just"/>
            <a:r>
              <a:rPr lang="es-CO" sz="2000" dirty="0" smtClean="0">
                <a:latin typeface="+mj-lt"/>
              </a:rPr>
              <a:t>Conjunto de orientaciones, normas, actividades, recursos, programas e instituciones que permiten la puesta en marcha de los principios generales ambientales contenidos en la Ley 99 de 1993. </a:t>
            </a:r>
            <a:endParaRPr lang="es-CO" sz="2000" dirty="0">
              <a:latin typeface="+mj-lt"/>
            </a:endParaRPr>
          </a:p>
        </p:txBody>
      </p:sp>
      <p:pic>
        <p:nvPicPr>
          <p:cNvPr id="7" name="Imagen 2"/>
          <p:cNvPicPr>
            <a:picLocks noChangeAspect="1"/>
          </p:cNvPicPr>
          <p:nvPr/>
        </p:nvPicPr>
        <p:blipFill rotWithShape="1">
          <a:blip r:embed="rId6" cstate="print">
            <a:extLst>
              <a:ext uri="{28A0092B-C50C-407E-A947-70E740481C1C}">
                <a14:useLocalDpi xmlns:a14="http://schemas.microsoft.com/office/drawing/2010/main" val="0"/>
              </a:ext>
            </a:extLst>
          </a:blip>
          <a:srcRect t="34794" b="1"/>
          <a:stretch/>
        </p:blipFill>
        <p:spPr>
          <a:xfrm>
            <a:off x="2425889" y="2393221"/>
            <a:ext cx="3701283" cy="2417812"/>
          </a:xfrm>
          <a:prstGeom prst="rect">
            <a:avLst/>
          </a:prstGeom>
        </p:spPr>
      </p:pic>
      <p:pic>
        <p:nvPicPr>
          <p:cNvPr id="8" name="Imagen 7"/>
          <p:cNvPicPr>
            <a:picLocks noChangeAspect="1"/>
          </p:cNvPicPr>
          <p:nvPr/>
        </p:nvPicPr>
        <p:blipFill rotWithShape="1">
          <a:blip r:embed="rId7" cstate="print"/>
          <a:srcRect l="4284" t="11025" r="-4284" b="-939"/>
          <a:stretch/>
        </p:blipFill>
        <p:spPr>
          <a:xfrm>
            <a:off x="6461514" y="2358778"/>
            <a:ext cx="3638449" cy="2452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31330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1343025" y="118851"/>
            <a:ext cx="9776114"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¿Quiénes somos parte del SINA?</a:t>
            </a:r>
            <a:endParaRPr lang="es-CO" sz="2800" dirty="0">
              <a:latin typeface="Arial Rounded MT Bold" pitchFamily="34" charset="0"/>
              <a:cs typeface="Tahoma" pitchFamily="34" charset="0"/>
            </a:endParaRPr>
          </a:p>
        </p:txBody>
      </p:sp>
      <p:sp>
        <p:nvSpPr>
          <p:cNvPr id="9" name="CuadroTexto 8"/>
          <p:cNvSpPr txBox="1"/>
          <p:nvPr/>
        </p:nvSpPr>
        <p:spPr>
          <a:xfrm>
            <a:off x="7931439" y="2359803"/>
            <a:ext cx="2959100" cy="2862322"/>
          </a:xfrm>
          <a:prstGeom prst="rect">
            <a:avLst/>
          </a:prstGeom>
          <a:noFill/>
        </p:spPr>
        <p:txBody>
          <a:bodyPr wrap="square" rtlCol="0">
            <a:spAutoFit/>
          </a:bodyPr>
          <a:lstStyle/>
          <a:p>
            <a:pPr marL="342900" indent="-342900">
              <a:buBlip>
                <a:blip r:embed="rId4"/>
              </a:buBlip>
            </a:pPr>
            <a:r>
              <a:rPr lang="es-CO" sz="2000" dirty="0" smtClean="0">
                <a:solidFill>
                  <a:prstClr val="black"/>
                </a:solidFill>
                <a:latin typeface="Calibri Light"/>
              </a:rPr>
              <a:t>Organizaciones  No </a:t>
            </a:r>
            <a:r>
              <a:rPr lang="es-CO" sz="2000" dirty="0">
                <a:solidFill>
                  <a:prstClr val="black"/>
                </a:solidFill>
                <a:latin typeface="Calibri Light"/>
              </a:rPr>
              <a:t>Gubernamentales</a:t>
            </a:r>
          </a:p>
          <a:p>
            <a:pPr marL="342900" indent="-342900">
              <a:buBlip>
                <a:blip r:embed="rId4"/>
              </a:buBlip>
            </a:pPr>
            <a:r>
              <a:rPr lang="es-CO" sz="2000" dirty="0">
                <a:solidFill>
                  <a:prstClr val="black"/>
                </a:solidFill>
                <a:latin typeface="Calibri Light"/>
              </a:rPr>
              <a:t>Organizaciones de Base</a:t>
            </a:r>
          </a:p>
          <a:p>
            <a:pPr marL="342900" indent="-342900">
              <a:buBlip>
                <a:blip r:embed="rId4"/>
              </a:buBlip>
            </a:pPr>
            <a:r>
              <a:rPr lang="es-CO" sz="2000" dirty="0">
                <a:solidFill>
                  <a:prstClr val="black"/>
                </a:solidFill>
                <a:latin typeface="Calibri Light"/>
              </a:rPr>
              <a:t>Comunidades Étnicas</a:t>
            </a:r>
          </a:p>
          <a:p>
            <a:pPr marL="342900" indent="-342900">
              <a:buBlip>
                <a:blip r:embed="rId4"/>
              </a:buBlip>
            </a:pPr>
            <a:r>
              <a:rPr lang="es-CO" sz="2000" dirty="0">
                <a:solidFill>
                  <a:prstClr val="black"/>
                </a:solidFill>
                <a:latin typeface="Calibri Light"/>
              </a:rPr>
              <a:t>Comunidades Rurales</a:t>
            </a:r>
          </a:p>
          <a:p>
            <a:pPr marL="342900" indent="-342900">
              <a:buBlip>
                <a:blip r:embed="rId4"/>
              </a:buBlip>
            </a:pPr>
            <a:r>
              <a:rPr lang="es-CO" sz="2000" dirty="0">
                <a:solidFill>
                  <a:prstClr val="black"/>
                </a:solidFill>
                <a:latin typeface="Calibri Light"/>
              </a:rPr>
              <a:t>Sector Académico</a:t>
            </a:r>
          </a:p>
          <a:p>
            <a:pPr marL="342900" indent="-342900">
              <a:buBlip>
                <a:blip r:embed="rId4"/>
              </a:buBlip>
            </a:pPr>
            <a:r>
              <a:rPr lang="es-CO" sz="2000" dirty="0">
                <a:solidFill>
                  <a:prstClr val="black"/>
                </a:solidFill>
                <a:latin typeface="Calibri Light"/>
              </a:rPr>
              <a:t>Sector Privado </a:t>
            </a:r>
            <a:endParaRPr lang="es-CO" sz="2000" dirty="0" smtClean="0">
              <a:solidFill>
                <a:prstClr val="black"/>
              </a:solidFill>
              <a:latin typeface="Calibri Light"/>
            </a:endParaRPr>
          </a:p>
          <a:p>
            <a:pPr marL="342900" indent="-342900">
              <a:buBlip>
                <a:blip r:embed="rId4"/>
              </a:buBlip>
            </a:pPr>
            <a:r>
              <a:rPr lang="es-CO" sz="2000" dirty="0" smtClean="0">
                <a:solidFill>
                  <a:prstClr val="black"/>
                </a:solidFill>
                <a:latin typeface="Calibri Light"/>
              </a:rPr>
              <a:t>Institutos de investigación</a:t>
            </a:r>
            <a:endParaRPr lang="es-CO" sz="2000" dirty="0">
              <a:solidFill>
                <a:prstClr val="black"/>
              </a:solidFill>
              <a:latin typeface="Calibri Light"/>
            </a:endParaRPr>
          </a:p>
        </p:txBody>
      </p:sp>
      <p:sp>
        <p:nvSpPr>
          <p:cNvPr id="5" name="CuadroTexto 4"/>
          <p:cNvSpPr txBox="1"/>
          <p:nvPr/>
        </p:nvSpPr>
        <p:spPr>
          <a:xfrm>
            <a:off x="3785177" y="3252355"/>
            <a:ext cx="1444336" cy="523220"/>
          </a:xfrm>
          <a:prstGeom prst="rect">
            <a:avLst/>
          </a:prstGeom>
          <a:noFill/>
        </p:spPr>
        <p:txBody>
          <a:bodyPr wrap="square" rtlCol="0">
            <a:spAutoFit/>
          </a:bodyPr>
          <a:lstStyle/>
          <a:p>
            <a:r>
              <a:rPr lang="es-CO" sz="2800" b="1" dirty="0">
                <a:latin typeface="Arial Rounded MT Bold" pitchFamily="34" charset="0"/>
                <a:cs typeface="Tahoma" pitchFamily="34" charset="0"/>
              </a:rPr>
              <a:t>SINA </a:t>
            </a:r>
          </a:p>
        </p:txBody>
      </p:sp>
      <p:grpSp>
        <p:nvGrpSpPr>
          <p:cNvPr id="17" name="Grupo 16"/>
          <p:cNvGrpSpPr/>
          <p:nvPr/>
        </p:nvGrpSpPr>
        <p:grpSpPr>
          <a:xfrm>
            <a:off x="229179" y="1019027"/>
            <a:ext cx="8128000" cy="5418667"/>
            <a:chOff x="229179" y="1019027"/>
            <a:chExt cx="8128000" cy="5418667"/>
          </a:xfrm>
        </p:grpSpPr>
        <p:graphicFrame>
          <p:nvGraphicFramePr>
            <p:cNvPr id="4" name="Diagrama 3"/>
            <p:cNvGraphicFramePr/>
            <p:nvPr>
              <p:extLst>
                <p:ext uri="{D42A27DB-BD31-4B8C-83A1-F6EECF244321}">
                  <p14:modId xmlns:p14="http://schemas.microsoft.com/office/powerpoint/2010/main" val="3580897247"/>
                </p:ext>
              </p:extLst>
            </p:nvPr>
          </p:nvGraphicFramePr>
          <p:xfrm>
            <a:off x="229179" y="1019027"/>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2" name="Conector recto de flecha 11"/>
            <p:cNvCxnSpPr/>
            <p:nvPr/>
          </p:nvCxnSpPr>
          <p:spPr>
            <a:xfrm>
              <a:off x="6681354" y="3714157"/>
              <a:ext cx="1134918" cy="6577"/>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pic>
        <p:nvPicPr>
          <p:cNvPr id="13" name="Imagen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Tree>
    <p:extLst>
      <p:ext uri="{BB962C8B-B14F-4D97-AF65-F5344CB8AC3E}">
        <p14:creationId xmlns:p14="http://schemas.microsoft.com/office/powerpoint/2010/main" val="18066482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45573" y="363682"/>
            <a:ext cx="10642825" cy="523220"/>
          </a:xfrm>
          <a:prstGeom prst="rect">
            <a:avLst/>
          </a:prstGeom>
          <a:noFill/>
        </p:spPr>
        <p:txBody>
          <a:bodyPr wrap="square" rtlCol="0">
            <a:spAutoFit/>
          </a:bodyPr>
          <a:lstStyle/>
          <a:p>
            <a:r>
              <a:rPr lang="es-CO" sz="2800" dirty="0" smtClean="0">
                <a:latin typeface="Arial Rounded MT Bold" pitchFamily="34" charset="0"/>
                <a:cs typeface="Tahoma" pitchFamily="34" charset="0"/>
              </a:rPr>
              <a:t>Autoridades ambientales en el Departamento de Antioquia   </a:t>
            </a:r>
            <a:endParaRPr lang="es-CO" sz="2800" dirty="0">
              <a:latin typeface="Arial Rounded MT Bold" pitchFamily="34" charset="0"/>
              <a:cs typeface="Tahoma" pitchFamily="34" charset="0"/>
            </a:endParaRPr>
          </a:p>
        </p:txBody>
      </p:sp>
      <p:pic>
        <p:nvPicPr>
          <p:cNvPr id="14" name="Imagen 13" descr="H:\MAPAS_Doc_Alcaldes\CONTEXTO_CARS.jpg"/>
          <p:cNvPicPr/>
          <p:nvPr/>
        </p:nvPicPr>
        <p:blipFill rotWithShape="1">
          <a:blip r:embed="rId5" cstate="print"/>
          <a:srcRect l="2059" t="6962" r="2602" b="2070"/>
          <a:stretch/>
        </p:blipFill>
        <p:spPr bwMode="auto">
          <a:xfrm>
            <a:off x="7089134" y="1018309"/>
            <a:ext cx="4499264" cy="5517574"/>
          </a:xfrm>
          <a:prstGeom prst="rect">
            <a:avLst/>
          </a:prstGeom>
          <a:noFill/>
          <a:ln w="9525">
            <a:noFill/>
            <a:miter lim="800000"/>
            <a:headEnd/>
            <a:tailEnd/>
          </a:ln>
        </p:spPr>
      </p:pic>
      <p:sp>
        <p:nvSpPr>
          <p:cNvPr id="16" name="CuadroTexto 15"/>
          <p:cNvSpPr txBox="1"/>
          <p:nvPr/>
        </p:nvSpPr>
        <p:spPr>
          <a:xfrm>
            <a:off x="594360" y="1058896"/>
            <a:ext cx="6172200" cy="5601533"/>
          </a:xfrm>
          <a:prstGeom prst="rect">
            <a:avLst/>
          </a:prstGeom>
          <a:noFill/>
        </p:spPr>
        <p:txBody>
          <a:bodyPr wrap="square" rtlCol="0">
            <a:spAutoFit/>
          </a:bodyPr>
          <a:lstStyle/>
          <a:p>
            <a:r>
              <a:rPr lang="es-CO" sz="2000" b="1" dirty="0" smtClean="0">
                <a:solidFill>
                  <a:prstClr val="black"/>
                </a:solidFill>
                <a:latin typeface="Calibri Light"/>
              </a:rPr>
              <a:t>CORNARE </a:t>
            </a:r>
          </a:p>
          <a:p>
            <a:pPr marL="342900" indent="-342900">
              <a:buBlip>
                <a:blip r:embed="rId6"/>
              </a:buBlip>
            </a:pPr>
            <a:r>
              <a:rPr lang="es-CO" sz="2000" dirty="0">
                <a:solidFill>
                  <a:prstClr val="black"/>
                </a:solidFill>
                <a:latin typeface="Calibri Light"/>
              </a:rPr>
              <a:t>26 </a:t>
            </a:r>
            <a:r>
              <a:rPr lang="es-CO" sz="2000" dirty="0" smtClean="0">
                <a:solidFill>
                  <a:prstClr val="black"/>
                </a:solidFill>
                <a:latin typeface="Calibri Light"/>
              </a:rPr>
              <a:t>Municipios</a:t>
            </a:r>
          </a:p>
          <a:p>
            <a:endParaRPr lang="es-CO" dirty="0" smtClean="0">
              <a:solidFill>
                <a:prstClr val="black"/>
              </a:solidFill>
              <a:latin typeface="Calibri Light"/>
            </a:endParaRPr>
          </a:p>
          <a:p>
            <a:r>
              <a:rPr lang="es-CO" sz="2000" b="1" dirty="0" smtClean="0">
                <a:solidFill>
                  <a:prstClr val="black"/>
                </a:solidFill>
                <a:latin typeface="Calibri Light"/>
              </a:rPr>
              <a:t>CORPOURABA</a:t>
            </a:r>
            <a:r>
              <a:rPr lang="es-CO" sz="2000" dirty="0" smtClean="0">
                <a:solidFill>
                  <a:prstClr val="black"/>
                </a:solidFill>
                <a:latin typeface="Calibri Light"/>
              </a:rPr>
              <a:t> </a:t>
            </a:r>
          </a:p>
          <a:p>
            <a:pPr marL="342900" indent="-342900">
              <a:buBlip>
                <a:blip r:embed="rId6"/>
              </a:buBlip>
            </a:pPr>
            <a:r>
              <a:rPr lang="es-CO" sz="2000" dirty="0">
                <a:solidFill>
                  <a:prstClr val="black"/>
                </a:solidFill>
                <a:latin typeface="Calibri Light"/>
              </a:rPr>
              <a:t>19 </a:t>
            </a:r>
            <a:r>
              <a:rPr lang="es-CO" sz="2000" dirty="0" smtClean="0">
                <a:solidFill>
                  <a:prstClr val="black"/>
                </a:solidFill>
                <a:latin typeface="Calibri Light"/>
              </a:rPr>
              <a:t>Municipios</a:t>
            </a:r>
          </a:p>
          <a:p>
            <a:pPr marL="342900" indent="-342900">
              <a:buBlip>
                <a:blip r:embed="rId6"/>
              </a:buBlip>
            </a:pPr>
            <a:endParaRPr lang="es-CO" dirty="0">
              <a:solidFill>
                <a:prstClr val="black"/>
              </a:solidFill>
              <a:latin typeface="Calibri Light"/>
            </a:endParaRPr>
          </a:p>
          <a:p>
            <a:r>
              <a:rPr lang="es-CO" sz="2000" b="1" dirty="0" smtClean="0">
                <a:solidFill>
                  <a:prstClr val="black"/>
                </a:solidFill>
                <a:latin typeface="Calibri Light"/>
              </a:rPr>
              <a:t>ÁREA METROPOLITANA DEL VALLE DE ABURRÁ</a:t>
            </a:r>
          </a:p>
          <a:p>
            <a:pPr marL="342900" indent="-342900">
              <a:buBlip>
                <a:blip r:embed="rId6"/>
              </a:buBlip>
            </a:pPr>
            <a:r>
              <a:rPr lang="es-CO" sz="2000" dirty="0">
                <a:solidFill>
                  <a:prstClr val="black"/>
                </a:solidFill>
                <a:latin typeface="Calibri Light"/>
              </a:rPr>
              <a:t>9 Municipios </a:t>
            </a:r>
          </a:p>
          <a:p>
            <a:endParaRPr lang="es-CO" b="1" dirty="0" smtClean="0">
              <a:latin typeface="+mj-lt"/>
            </a:endParaRPr>
          </a:p>
          <a:p>
            <a:r>
              <a:rPr lang="es-CO" sz="2000" b="1" dirty="0" smtClean="0">
                <a:latin typeface="+mj-lt"/>
              </a:rPr>
              <a:t>CORANTIOQUIA</a:t>
            </a:r>
            <a:endParaRPr lang="es-CO" sz="2000" b="1" dirty="0">
              <a:latin typeface="+mj-lt"/>
            </a:endParaRPr>
          </a:p>
          <a:p>
            <a:pPr marL="342900" indent="-342900" algn="just">
              <a:buBlip>
                <a:blip r:embed="rId6"/>
              </a:buBlip>
            </a:pPr>
            <a:r>
              <a:rPr lang="es-CO" sz="2000" dirty="0">
                <a:solidFill>
                  <a:prstClr val="black"/>
                </a:solidFill>
                <a:latin typeface="Calibri Light"/>
              </a:rPr>
              <a:t>80 </a:t>
            </a:r>
            <a:r>
              <a:rPr lang="es-CO" sz="2000" dirty="0" smtClean="0">
                <a:solidFill>
                  <a:prstClr val="black"/>
                </a:solidFill>
                <a:latin typeface="Calibri Light"/>
              </a:rPr>
              <a:t>Municipios, con </a:t>
            </a:r>
            <a:r>
              <a:rPr lang="es-CO" sz="2000" dirty="0">
                <a:solidFill>
                  <a:prstClr val="black"/>
                </a:solidFill>
                <a:latin typeface="Calibri Light"/>
              </a:rPr>
              <a:t>un área total de 3.602.377  hectáreas y una población estimada para el 2016 de 5.097.418 </a:t>
            </a:r>
            <a:r>
              <a:rPr lang="es-CO" sz="2000" dirty="0" smtClean="0">
                <a:solidFill>
                  <a:prstClr val="black"/>
                </a:solidFill>
                <a:latin typeface="Calibri Light"/>
              </a:rPr>
              <a:t>habitantes</a:t>
            </a:r>
            <a:endParaRPr lang="es-CO" sz="2000" dirty="0">
              <a:solidFill>
                <a:prstClr val="black"/>
              </a:solidFill>
              <a:latin typeface="Calibri Light"/>
            </a:endParaRPr>
          </a:p>
          <a:p>
            <a:endParaRPr lang="es-CO" dirty="0">
              <a:solidFill>
                <a:prstClr val="black"/>
              </a:solidFill>
              <a:latin typeface="Calibri Light"/>
            </a:endParaRPr>
          </a:p>
          <a:p>
            <a:pPr marL="361950" algn="just"/>
            <a:r>
              <a:rPr lang="es-CO" sz="2000" dirty="0" smtClean="0">
                <a:solidFill>
                  <a:prstClr val="black"/>
                </a:solidFill>
                <a:latin typeface="Calibri Light"/>
              </a:rPr>
              <a:t>Para los municipios que conforman el Área Metropolitana del Valle </a:t>
            </a:r>
            <a:r>
              <a:rPr lang="es-CO" sz="2000" dirty="0">
                <a:solidFill>
                  <a:prstClr val="black"/>
                </a:solidFill>
                <a:latin typeface="Calibri Light"/>
              </a:rPr>
              <a:t>de </a:t>
            </a:r>
            <a:r>
              <a:rPr lang="es-CO" sz="2000" dirty="0" smtClean="0">
                <a:solidFill>
                  <a:prstClr val="black"/>
                </a:solidFill>
                <a:latin typeface="Calibri Light"/>
              </a:rPr>
              <a:t>Aburrá, es </a:t>
            </a:r>
            <a:r>
              <a:rPr lang="es-CO" sz="2000" dirty="0">
                <a:solidFill>
                  <a:prstClr val="black"/>
                </a:solidFill>
                <a:latin typeface="Calibri Light"/>
              </a:rPr>
              <a:t>autoridad ambiental para las áreas </a:t>
            </a:r>
            <a:r>
              <a:rPr lang="es-CO" sz="2000" dirty="0" smtClean="0">
                <a:solidFill>
                  <a:prstClr val="black"/>
                </a:solidFill>
                <a:latin typeface="Calibri Light"/>
              </a:rPr>
              <a:t>rurales</a:t>
            </a:r>
            <a:endParaRPr lang="es-CO" sz="2000" dirty="0"/>
          </a:p>
          <a:p>
            <a:pPr marL="361950" algn="just"/>
            <a:endParaRPr lang="es-CO" dirty="0" smtClean="0">
              <a:solidFill>
                <a:prstClr val="black"/>
              </a:solidFill>
              <a:latin typeface="Calibri Light"/>
            </a:endParaRPr>
          </a:p>
        </p:txBody>
      </p:sp>
    </p:spTree>
    <p:extLst>
      <p:ext uri="{BB962C8B-B14F-4D97-AF65-F5344CB8AC3E}">
        <p14:creationId xmlns:p14="http://schemas.microsoft.com/office/powerpoint/2010/main" val="7838169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60813" y="695498"/>
            <a:ext cx="10642825" cy="584775"/>
          </a:xfrm>
          <a:prstGeom prst="rect">
            <a:avLst/>
          </a:prstGeom>
          <a:noFill/>
        </p:spPr>
        <p:txBody>
          <a:bodyPr wrap="square" rtlCol="0">
            <a:spAutoFit/>
          </a:bodyPr>
          <a:lstStyle/>
          <a:p>
            <a:pPr algn="ctr"/>
            <a:r>
              <a:rPr lang="es-CO" sz="3200" dirty="0" smtClean="0">
                <a:latin typeface="Arial Rounded MT Bold" pitchFamily="34" charset="0"/>
                <a:cs typeface="Tahoma" pitchFamily="34" charset="0"/>
              </a:rPr>
              <a:t>Qué son las Corporaciones Autónomas Regionales? </a:t>
            </a:r>
            <a:endParaRPr lang="es-CO" sz="3200" dirty="0">
              <a:latin typeface="Arial Rounded MT Bold" pitchFamily="34" charset="0"/>
              <a:cs typeface="Tahoma" pitchFamily="34" charset="0"/>
            </a:endParaRPr>
          </a:p>
        </p:txBody>
      </p:sp>
      <p:sp>
        <p:nvSpPr>
          <p:cNvPr id="16" name="CuadroTexto 15"/>
          <p:cNvSpPr txBox="1"/>
          <p:nvPr/>
        </p:nvSpPr>
        <p:spPr>
          <a:xfrm>
            <a:off x="923169" y="1436046"/>
            <a:ext cx="10390909" cy="3970318"/>
          </a:xfrm>
          <a:prstGeom prst="rect">
            <a:avLst/>
          </a:prstGeom>
          <a:noFill/>
        </p:spPr>
        <p:txBody>
          <a:bodyPr wrap="square" rtlCol="0">
            <a:spAutoFit/>
          </a:bodyPr>
          <a:lstStyle/>
          <a:p>
            <a:pPr algn="just"/>
            <a:r>
              <a:rPr lang="es-CO" sz="2400" dirty="0" smtClean="0">
                <a:latin typeface="+mj-lt"/>
              </a:rPr>
              <a:t>Es un ente autónomo que se encarga de administrar el medio ambiente y los recursos naturales renovables y propender por su desarrollo sostenible. </a:t>
            </a:r>
            <a:r>
              <a:rPr lang="es-CO" sz="2400" dirty="0">
                <a:latin typeface="+mj-lt"/>
              </a:rPr>
              <a:t> Creada por la Ley 99 de </a:t>
            </a:r>
            <a:r>
              <a:rPr lang="es-CO" sz="2400" dirty="0" smtClean="0">
                <a:latin typeface="+mj-lt"/>
              </a:rPr>
              <a:t>1993. </a:t>
            </a:r>
          </a:p>
          <a:p>
            <a:pPr algn="just"/>
            <a:endParaRPr lang="es-CO" sz="2400" dirty="0">
              <a:latin typeface="+mj-lt"/>
            </a:endParaRPr>
          </a:p>
          <a:p>
            <a:pPr algn="ctr"/>
            <a:r>
              <a:rPr lang="es-CO" sz="3600" b="1" dirty="0" smtClean="0">
                <a:latin typeface="+mj-lt"/>
              </a:rPr>
              <a:t>Objeto</a:t>
            </a:r>
            <a:endParaRPr lang="es-CO" sz="2400" b="1" dirty="0" smtClean="0">
              <a:latin typeface="+mj-lt"/>
            </a:endParaRPr>
          </a:p>
          <a:p>
            <a:pPr algn="just"/>
            <a:r>
              <a:rPr lang="es-CO" sz="2400" dirty="0" smtClean="0">
                <a:latin typeface="+mj-lt"/>
              </a:rPr>
              <a:t>Ejecutar </a:t>
            </a:r>
            <a:r>
              <a:rPr lang="es-CO" sz="2400" dirty="0">
                <a:latin typeface="+mj-lt"/>
              </a:rPr>
              <a:t>políticas, planes, programas y proyectos sobre medio ambiente y recursos naturales renovables, </a:t>
            </a:r>
            <a:r>
              <a:rPr lang="es-CO" sz="2400" dirty="0" smtClean="0">
                <a:latin typeface="+mj-lt"/>
              </a:rPr>
              <a:t>así </a:t>
            </a:r>
            <a:r>
              <a:rPr lang="es-CO" sz="2400" dirty="0">
                <a:latin typeface="+mj-lt"/>
              </a:rPr>
              <a:t>como dar cumplida y oportuna aplicación a las disposiciones legales vigentes sobre su disposición, administración, manejo y aprovechamiento, </a:t>
            </a:r>
            <a:r>
              <a:rPr lang="es-CO" sz="2400" dirty="0" smtClean="0">
                <a:latin typeface="+mj-lt"/>
              </a:rPr>
              <a:t>conforme </a:t>
            </a:r>
            <a:r>
              <a:rPr lang="es-CO" sz="2400" dirty="0">
                <a:latin typeface="+mj-lt"/>
              </a:rPr>
              <a:t>a las regulaciones, pautas y directrices expedidas por el Ministerio del Medio Ambiente</a:t>
            </a:r>
          </a:p>
        </p:txBody>
      </p:sp>
    </p:spTree>
    <p:extLst>
      <p:ext uri="{BB962C8B-B14F-4D97-AF65-F5344CB8AC3E}">
        <p14:creationId xmlns:p14="http://schemas.microsoft.com/office/powerpoint/2010/main" val="19343002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45573" y="207818"/>
            <a:ext cx="10642825"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Órganos de Dirección y Administración </a:t>
            </a:r>
            <a:endParaRPr lang="es-CO" sz="2800" dirty="0">
              <a:latin typeface="Arial Rounded MT Bold" pitchFamily="34" charset="0"/>
              <a:cs typeface="Tahoma" pitchFamily="34" charset="0"/>
            </a:endParaRPr>
          </a:p>
        </p:txBody>
      </p:sp>
      <p:sp>
        <p:nvSpPr>
          <p:cNvPr id="2" name="CuadroTexto 1"/>
          <p:cNvSpPr txBox="1"/>
          <p:nvPr/>
        </p:nvSpPr>
        <p:spPr>
          <a:xfrm>
            <a:off x="502920" y="1160492"/>
            <a:ext cx="6895407" cy="5139869"/>
          </a:xfrm>
          <a:prstGeom prst="rect">
            <a:avLst/>
          </a:prstGeom>
          <a:noFill/>
        </p:spPr>
        <p:txBody>
          <a:bodyPr wrap="square" rtlCol="0">
            <a:spAutoFit/>
          </a:bodyPr>
          <a:lstStyle/>
          <a:p>
            <a:pPr algn="just"/>
            <a:endParaRPr lang="es-CO" sz="800" b="1" dirty="0" smtClean="0">
              <a:solidFill>
                <a:prstClr val="black"/>
              </a:solidFill>
              <a:latin typeface="Calibri Light"/>
            </a:endParaRPr>
          </a:p>
          <a:p>
            <a:pPr algn="just"/>
            <a:r>
              <a:rPr lang="es-CO" sz="2000" b="1" dirty="0" smtClean="0">
                <a:solidFill>
                  <a:prstClr val="black"/>
                </a:solidFill>
                <a:latin typeface="Calibri Light"/>
              </a:rPr>
              <a:t>Asamblea Corporativa:</a:t>
            </a:r>
          </a:p>
          <a:p>
            <a:pPr marL="342900" indent="-342900" algn="just">
              <a:buBlip>
                <a:blip r:embed="rId5"/>
              </a:buBlip>
            </a:pPr>
            <a:r>
              <a:rPr lang="es-CO" sz="2000" dirty="0" smtClean="0">
                <a:solidFill>
                  <a:prstClr val="black"/>
                </a:solidFill>
                <a:latin typeface="Calibri Light"/>
              </a:rPr>
              <a:t> </a:t>
            </a:r>
            <a:r>
              <a:rPr lang="es-CO" sz="2000" dirty="0">
                <a:solidFill>
                  <a:prstClr val="black"/>
                </a:solidFill>
                <a:latin typeface="Calibri Light"/>
              </a:rPr>
              <a:t>80 Alcaldes y el Gobernador de </a:t>
            </a:r>
            <a:r>
              <a:rPr lang="es-CO" sz="2000" dirty="0" smtClean="0">
                <a:solidFill>
                  <a:prstClr val="black"/>
                </a:solidFill>
                <a:latin typeface="Calibri Light"/>
              </a:rPr>
              <a:t>Antioquia</a:t>
            </a:r>
          </a:p>
          <a:p>
            <a:pPr algn="just"/>
            <a:endParaRPr lang="es-CO" dirty="0" smtClean="0">
              <a:solidFill>
                <a:prstClr val="black"/>
              </a:solidFill>
              <a:latin typeface="Calibri Light"/>
            </a:endParaRPr>
          </a:p>
          <a:p>
            <a:pPr algn="just"/>
            <a:r>
              <a:rPr lang="es-CO" sz="2000" b="1" dirty="0" smtClean="0">
                <a:solidFill>
                  <a:prstClr val="black"/>
                </a:solidFill>
                <a:latin typeface="Calibri Light"/>
              </a:rPr>
              <a:t>Consejo Directivo:</a:t>
            </a:r>
          </a:p>
          <a:p>
            <a:pPr marL="342900" indent="-342900" algn="just">
              <a:buBlip>
                <a:blip r:embed="rId5"/>
              </a:buBlip>
            </a:pPr>
            <a:r>
              <a:rPr lang="es-CO" sz="2000" dirty="0" smtClean="0">
                <a:solidFill>
                  <a:prstClr val="black"/>
                </a:solidFill>
                <a:latin typeface="Calibri Light"/>
              </a:rPr>
              <a:t>Gobernador </a:t>
            </a:r>
            <a:r>
              <a:rPr lang="es-CO" sz="2000" dirty="0">
                <a:solidFill>
                  <a:prstClr val="black"/>
                </a:solidFill>
                <a:latin typeface="Calibri Light"/>
              </a:rPr>
              <a:t>de Antioquia o su delegado</a:t>
            </a:r>
          </a:p>
          <a:p>
            <a:pPr marL="342900" indent="-342900" algn="just">
              <a:buBlip>
                <a:blip r:embed="rId5"/>
              </a:buBlip>
            </a:pPr>
            <a:r>
              <a:rPr lang="es-CO" sz="2000" dirty="0" smtClean="0">
                <a:solidFill>
                  <a:prstClr val="black"/>
                </a:solidFill>
                <a:latin typeface="Calibri Light"/>
              </a:rPr>
              <a:t>1 Representante </a:t>
            </a:r>
            <a:r>
              <a:rPr lang="es-CO" sz="2000" dirty="0">
                <a:solidFill>
                  <a:prstClr val="black"/>
                </a:solidFill>
                <a:latin typeface="Calibri Light"/>
              </a:rPr>
              <a:t>del Presidente de la Republica </a:t>
            </a:r>
          </a:p>
          <a:p>
            <a:pPr marL="342900" indent="-342900" algn="just">
              <a:buBlip>
                <a:blip r:embed="rId5"/>
              </a:buBlip>
            </a:pPr>
            <a:r>
              <a:rPr lang="es-CO" sz="2000" dirty="0" smtClean="0">
                <a:solidFill>
                  <a:prstClr val="black"/>
                </a:solidFill>
                <a:latin typeface="Calibri Light"/>
              </a:rPr>
              <a:t>1 Representante </a:t>
            </a:r>
            <a:r>
              <a:rPr lang="es-CO" sz="2000" dirty="0">
                <a:solidFill>
                  <a:prstClr val="black"/>
                </a:solidFill>
                <a:latin typeface="Calibri Light"/>
              </a:rPr>
              <a:t>de Ministro de Ambiente y Desarrollo Sostenible</a:t>
            </a:r>
          </a:p>
          <a:p>
            <a:pPr marL="342900" indent="-342900" algn="just">
              <a:buBlip>
                <a:blip r:embed="rId5"/>
              </a:buBlip>
            </a:pPr>
            <a:r>
              <a:rPr lang="es-CO" sz="2000" dirty="0">
                <a:solidFill>
                  <a:prstClr val="black"/>
                </a:solidFill>
                <a:latin typeface="Calibri Light"/>
              </a:rPr>
              <a:t>4 Alcaldes </a:t>
            </a:r>
          </a:p>
          <a:p>
            <a:pPr marL="342900" indent="-342900" algn="just">
              <a:buBlip>
                <a:blip r:embed="rId5"/>
              </a:buBlip>
            </a:pPr>
            <a:r>
              <a:rPr lang="es-CO" sz="2000" dirty="0">
                <a:solidFill>
                  <a:prstClr val="black"/>
                </a:solidFill>
                <a:latin typeface="Calibri Light"/>
              </a:rPr>
              <a:t>2 Representantes del Sector privado </a:t>
            </a:r>
          </a:p>
          <a:p>
            <a:pPr marL="342900" indent="-342900" algn="just">
              <a:buBlip>
                <a:blip r:embed="rId5"/>
              </a:buBlip>
            </a:pPr>
            <a:r>
              <a:rPr lang="es-CO" sz="2000" dirty="0">
                <a:solidFill>
                  <a:prstClr val="black"/>
                </a:solidFill>
                <a:latin typeface="Calibri Light"/>
              </a:rPr>
              <a:t>1 Representante de las Comunidades Indígenas </a:t>
            </a:r>
          </a:p>
          <a:p>
            <a:pPr marL="342900" indent="-342900" algn="just">
              <a:buBlip>
                <a:blip r:embed="rId5"/>
              </a:buBlip>
            </a:pPr>
            <a:r>
              <a:rPr lang="es-CO" sz="2000" dirty="0">
                <a:solidFill>
                  <a:prstClr val="black"/>
                </a:solidFill>
                <a:latin typeface="Calibri Light"/>
              </a:rPr>
              <a:t>1 Representante de las Comunidades Afrocolombianas </a:t>
            </a:r>
          </a:p>
          <a:p>
            <a:pPr marL="342900" indent="-342900" algn="just">
              <a:buBlip>
                <a:blip r:embed="rId5"/>
              </a:buBlip>
            </a:pPr>
            <a:r>
              <a:rPr lang="es-CO" sz="2000" dirty="0">
                <a:solidFill>
                  <a:prstClr val="black"/>
                </a:solidFill>
                <a:latin typeface="Calibri Light"/>
              </a:rPr>
              <a:t>2 Representantes de entidades sin ánimo de lucro </a:t>
            </a:r>
            <a:endParaRPr lang="es-CO" sz="2000" dirty="0" smtClean="0">
              <a:solidFill>
                <a:prstClr val="black"/>
              </a:solidFill>
              <a:latin typeface="Calibri Light"/>
            </a:endParaRPr>
          </a:p>
          <a:p>
            <a:pPr algn="just"/>
            <a:r>
              <a:rPr lang="es-CO" sz="2000" dirty="0" smtClean="0">
                <a:solidFill>
                  <a:prstClr val="black"/>
                </a:solidFill>
                <a:latin typeface="Calibri Light"/>
              </a:rPr>
              <a:t> </a:t>
            </a:r>
            <a:endParaRPr lang="es-CO" sz="2000" dirty="0">
              <a:solidFill>
                <a:prstClr val="black"/>
              </a:solidFill>
              <a:latin typeface="Calibri Light"/>
            </a:endParaRPr>
          </a:p>
          <a:p>
            <a:pPr algn="just"/>
            <a:r>
              <a:rPr lang="es-CO" sz="2000" b="1" dirty="0">
                <a:solidFill>
                  <a:prstClr val="black"/>
                </a:solidFill>
                <a:latin typeface="Calibri Light"/>
              </a:rPr>
              <a:t>Director </a:t>
            </a:r>
            <a:r>
              <a:rPr lang="es-CO" sz="2000" b="1" dirty="0" smtClean="0">
                <a:solidFill>
                  <a:prstClr val="black"/>
                </a:solidFill>
                <a:latin typeface="Calibri Light"/>
              </a:rPr>
              <a:t>General:</a:t>
            </a:r>
          </a:p>
          <a:p>
            <a:pPr marL="342900" indent="-342900" algn="just">
              <a:buBlip>
                <a:blip r:embed="rId5"/>
              </a:buBlip>
            </a:pPr>
            <a:r>
              <a:rPr lang="es-CO" sz="2000" dirty="0" smtClean="0">
                <a:solidFill>
                  <a:prstClr val="black"/>
                </a:solidFill>
                <a:latin typeface="Calibri Light"/>
              </a:rPr>
              <a:t>Designado </a:t>
            </a:r>
            <a:r>
              <a:rPr lang="es-CO" sz="2000" dirty="0">
                <a:solidFill>
                  <a:prstClr val="black"/>
                </a:solidFill>
                <a:latin typeface="Calibri Light"/>
              </a:rPr>
              <a:t>por el </a:t>
            </a:r>
            <a:r>
              <a:rPr lang="es-CO" sz="2000" dirty="0" err="1" smtClean="0">
                <a:solidFill>
                  <a:prstClr val="black"/>
                </a:solidFill>
                <a:latin typeface="Calibri Light"/>
              </a:rPr>
              <a:t>onsejo</a:t>
            </a:r>
            <a:r>
              <a:rPr lang="es-CO" sz="2000" dirty="0" smtClean="0">
                <a:solidFill>
                  <a:prstClr val="black"/>
                </a:solidFill>
                <a:latin typeface="Calibri Light"/>
              </a:rPr>
              <a:t> </a:t>
            </a:r>
            <a:r>
              <a:rPr lang="es-CO" sz="2000" dirty="0">
                <a:solidFill>
                  <a:prstClr val="black"/>
                </a:solidFill>
                <a:latin typeface="Calibri Light"/>
              </a:rPr>
              <a:t>Directivo para un periodo de 4 años. </a:t>
            </a:r>
            <a:endParaRPr lang="es-CO" sz="2000" dirty="0"/>
          </a:p>
        </p:txBody>
      </p:sp>
      <p:pic>
        <p:nvPicPr>
          <p:cNvPr id="7" name="Picture 2" descr="https://fbcdn-sphotos-g-a.akamaihd.net/hphotos-ak-xta1/t31.0-8/10847396_884722084918104_5355968989933484816_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01617" y="2271020"/>
            <a:ext cx="3986781" cy="2657205"/>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8489373" y="4998944"/>
            <a:ext cx="2847109" cy="307777"/>
          </a:xfrm>
          <a:prstGeom prst="rect">
            <a:avLst/>
          </a:prstGeom>
          <a:noFill/>
        </p:spPr>
        <p:txBody>
          <a:bodyPr wrap="square" rtlCol="0">
            <a:spAutoFit/>
          </a:bodyPr>
          <a:lstStyle/>
          <a:p>
            <a:pPr algn="ctr"/>
            <a:r>
              <a:rPr lang="es-CO" sz="1400" b="1" dirty="0" smtClean="0"/>
              <a:t>Asamblea Corporativa  2015</a:t>
            </a:r>
            <a:endParaRPr lang="es-CO" sz="1400" b="1" dirty="0"/>
          </a:p>
        </p:txBody>
      </p:sp>
    </p:spTree>
    <p:extLst>
      <p:ext uri="{BB962C8B-B14F-4D97-AF65-F5344CB8AC3E}">
        <p14:creationId xmlns:p14="http://schemas.microsoft.com/office/powerpoint/2010/main" val="41520500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45573" y="329738"/>
            <a:ext cx="10642825" cy="584775"/>
          </a:xfrm>
          <a:prstGeom prst="rect">
            <a:avLst/>
          </a:prstGeom>
          <a:noFill/>
        </p:spPr>
        <p:txBody>
          <a:bodyPr wrap="square" rtlCol="0">
            <a:spAutoFit/>
          </a:bodyPr>
          <a:lstStyle/>
          <a:p>
            <a:pPr algn="ctr"/>
            <a:r>
              <a:rPr lang="es-CO" sz="3200" dirty="0" smtClean="0">
                <a:latin typeface="Arial Rounded MT Bold" pitchFamily="34" charset="0"/>
                <a:cs typeface="Tahoma" pitchFamily="34" charset="0"/>
              </a:rPr>
              <a:t>Instrumentos de planificación Corporativos </a:t>
            </a:r>
            <a:endParaRPr lang="es-CO" sz="3200" dirty="0">
              <a:latin typeface="Arial Rounded MT Bold" pitchFamily="34" charset="0"/>
              <a:cs typeface="Tahoma" pitchFamily="34" charset="0"/>
            </a:endParaRPr>
          </a:p>
        </p:txBody>
      </p:sp>
      <p:sp>
        <p:nvSpPr>
          <p:cNvPr id="2" name="CuadroTexto 1"/>
          <p:cNvSpPr txBox="1"/>
          <p:nvPr/>
        </p:nvSpPr>
        <p:spPr>
          <a:xfrm>
            <a:off x="656012" y="991838"/>
            <a:ext cx="4644736" cy="2554545"/>
          </a:xfrm>
          <a:prstGeom prst="rect">
            <a:avLst/>
          </a:prstGeom>
          <a:noFill/>
        </p:spPr>
        <p:txBody>
          <a:bodyPr wrap="square" rtlCol="0">
            <a:spAutoFit/>
          </a:bodyPr>
          <a:lstStyle/>
          <a:p>
            <a:pPr algn="just"/>
            <a:r>
              <a:rPr lang="es-CO" sz="2000" b="1" dirty="0" smtClean="0">
                <a:latin typeface="+mj-lt"/>
              </a:rPr>
              <a:t>Plan de Gestión Ambiental Regional- PGAR 2007-2019</a:t>
            </a:r>
          </a:p>
          <a:p>
            <a:pPr marL="342900" indent="-342900" algn="just">
              <a:buBlip>
                <a:blip r:embed="rId5"/>
              </a:buBlip>
            </a:pPr>
            <a:r>
              <a:rPr lang="es-CO" sz="2000" dirty="0">
                <a:solidFill>
                  <a:prstClr val="black"/>
                </a:solidFill>
                <a:latin typeface="+mj-lt"/>
              </a:rPr>
              <a:t>Permite orientar la gestión e integrar las acciones de todos los actores regionales.</a:t>
            </a:r>
          </a:p>
          <a:p>
            <a:pPr marL="342900" indent="-342900" algn="just">
              <a:buBlip>
                <a:blip r:embed="rId5"/>
              </a:buBlip>
            </a:pPr>
            <a:r>
              <a:rPr lang="es-CO" sz="2000" dirty="0">
                <a:solidFill>
                  <a:prstClr val="black"/>
                </a:solidFill>
                <a:latin typeface="+mj-lt"/>
              </a:rPr>
              <a:t>Contiene 5 líneas </a:t>
            </a:r>
            <a:r>
              <a:rPr lang="es-CO" sz="2000" dirty="0" smtClean="0">
                <a:solidFill>
                  <a:prstClr val="black"/>
                </a:solidFill>
                <a:latin typeface="+mj-lt"/>
              </a:rPr>
              <a:t>estratégicas </a:t>
            </a:r>
          </a:p>
          <a:p>
            <a:pPr algn="just"/>
            <a:endParaRPr lang="es-CO" sz="2000" b="1" dirty="0" smtClean="0">
              <a:latin typeface="+mj-lt"/>
            </a:endParaRPr>
          </a:p>
          <a:p>
            <a:pPr algn="just"/>
            <a:endParaRPr lang="es-CO" sz="2000" b="1" dirty="0">
              <a:latin typeface="+mj-lt"/>
            </a:endParaRPr>
          </a:p>
        </p:txBody>
      </p:sp>
      <p:sp>
        <p:nvSpPr>
          <p:cNvPr id="8" name="CuadroTexto 7"/>
          <p:cNvSpPr txBox="1"/>
          <p:nvPr/>
        </p:nvSpPr>
        <p:spPr>
          <a:xfrm>
            <a:off x="5661738" y="961358"/>
            <a:ext cx="5650695" cy="2246769"/>
          </a:xfrm>
          <a:prstGeom prst="rect">
            <a:avLst/>
          </a:prstGeom>
          <a:noFill/>
        </p:spPr>
        <p:txBody>
          <a:bodyPr wrap="square" rtlCol="0">
            <a:spAutoFit/>
          </a:bodyPr>
          <a:lstStyle/>
          <a:p>
            <a:pPr algn="just"/>
            <a:r>
              <a:rPr lang="es-CO" sz="2000" b="1" dirty="0" smtClean="0">
                <a:latin typeface="+mj-lt"/>
              </a:rPr>
              <a:t>Plan de Acción</a:t>
            </a:r>
          </a:p>
          <a:p>
            <a:pPr marL="342900" indent="-342900" algn="just">
              <a:buBlip>
                <a:blip r:embed="rId5"/>
              </a:buBlip>
            </a:pPr>
            <a:r>
              <a:rPr lang="es-CO" sz="2000" dirty="0" smtClean="0">
                <a:solidFill>
                  <a:prstClr val="black"/>
                </a:solidFill>
                <a:latin typeface="+mj-lt"/>
              </a:rPr>
              <a:t>Formulado </a:t>
            </a:r>
            <a:r>
              <a:rPr lang="es-CO" sz="2000" dirty="0">
                <a:solidFill>
                  <a:prstClr val="black"/>
                </a:solidFill>
                <a:latin typeface="+mj-lt"/>
              </a:rPr>
              <a:t>para un periodo de 4 años </a:t>
            </a:r>
          </a:p>
          <a:p>
            <a:pPr marL="342900" indent="-342900" algn="just">
              <a:buBlip>
                <a:blip r:embed="rId5"/>
              </a:buBlip>
            </a:pPr>
            <a:r>
              <a:rPr lang="es-CO" sz="2000" dirty="0">
                <a:solidFill>
                  <a:prstClr val="black"/>
                </a:solidFill>
                <a:latin typeface="+mj-lt"/>
              </a:rPr>
              <a:t>Define acciones e inversiones</a:t>
            </a:r>
          </a:p>
          <a:p>
            <a:pPr algn="just"/>
            <a:r>
              <a:rPr lang="es-CO" sz="2000" b="1" dirty="0" smtClean="0">
                <a:latin typeface="+mj-lt"/>
              </a:rPr>
              <a:t>Plan de Acción 2012-2015 </a:t>
            </a:r>
            <a:r>
              <a:rPr lang="es-CO" sz="2000" b="1" dirty="0">
                <a:latin typeface="+mj-lt"/>
              </a:rPr>
              <a:t>CORANTIOQUIA “Actúa” </a:t>
            </a:r>
          </a:p>
          <a:p>
            <a:pPr algn="just"/>
            <a:r>
              <a:rPr lang="es-CO" sz="2000" dirty="0">
                <a:solidFill>
                  <a:prstClr val="black"/>
                </a:solidFill>
                <a:latin typeface="+mj-lt"/>
              </a:rPr>
              <a:t>Un proceso de construcción conjunta con la comunidad y los diferentes actores estratégicos de la jurisdicción. </a:t>
            </a:r>
            <a:endParaRPr lang="es-CO" sz="2000" b="1" dirty="0">
              <a:latin typeface="+mj-lt"/>
            </a:endParaRPr>
          </a:p>
        </p:txBody>
      </p:sp>
      <p:pic>
        <p:nvPicPr>
          <p:cNvPr id="9" name="Picture 2"/>
          <p:cNvPicPr>
            <a:picLocks noChangeAspect="1" noChangeArrowheads="1"/>
          </p:cNvPicPr>
          <p:nvPr/>
        </p:nvPicPr>
        <p:blipFill>
          <a:blip r:embed="rId6" cstate="print"/>
          <a:srcRect l="27099" t="11719" r="25293" b="6250"/>
          <a:stretch>
            <a:fillRect/>
          </a:stretch>
        </p:blipFill>
        <p:spPr bwMode="auto">
          <a:xfrm>
            <a:off x="1691640" y="3210918"/>
            <a:ext cx="2484120" cy="3424351"/>
          </a:xfrm>
          <a:prstGeom prst="rect">
            <a:avLst/>
          </a:prstGeom>
          <a:noFill/>
          <a:ln w="9525">
            <a:solidFill>
              <a:schemeClr val="tx1"/>
            </a:solidFill>
            <a:miter lim="800000"/>
            <a:headEnd/>
            <a:tailEnd/>
          </a:ln>
          <a:effectLst/>
        </p:spPr>
      </p:pic>
      <p:pic>
        <p:nvPicPr>
          <p:cNvPr id="10"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375" t="8496" r="25000" b="5957"/>
          <a:stretch/>
        </p:blipFill>
        <p:spPr bwMode="auto">
          <a:xfrm>
            <a:off x="7142377" y="3213094"/>
            <a:ext cx="2478353" cy="34010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3841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45573" y="207818"/>
            <a:ext cx="10642825" cy="584775"/>
          </a:xfrm>
          <a:prstGeom prst="rect">
            <a:avLst/>
          </a:prstGeom>
          <a:noFill/>
        </p:spPr>
        <p:txBody>
          <a:bodyPr wrap="square" rtlCol="0">
            <a:spAutoFit/>
          </a:bodyPr>
          <a:lstStyle/>
          <a:p>
            <a:pPr algn="ctr"/>
            <a:r>
              <a:rPr lang="es-CO" sz="3200" dirty="0" smtClean="0">
                <a:latin typeface="Arial Rounded MT Bold" pitchFamily="34" charset="0"/>
                <a:cs typeface="Tahoma" pitchFamily="34" charset="0"/>
              </a:rPr>
              <a:t>Territorios de Comunidades étnicas </a:t>
            </a:r>
            <a:endParaRPr lang="es-CO" sz="3200" dirty="0">
              <a:latin typeface="Arial Rounded MT Bold" pitchFamily="34" charset="0"/>
              <a:cs typeface="Tahoma" pitchFamily="34" charset="0"/>
            </a:endParaRPr>
          </a:p>
        </p:txBody>
      </p:sp>
      <p:sp>
        <p:nvSpPr>
          <p:cNvPr id="8" name="CuadroTexto 7"/>
          <p:cNvSpPr txBox="1"/>
          <p:nvPr/>
        </p:nvSpPr>
        <p:spPr>
          <a:xfrm>
            <a:off x="945573" y="1099930"/>
            <a:ext cx="10362271" cy="400110"/>
          </a:xfrm>
          <a:prstGeom prst="rect">
            <a:avLst/>
          </a:prstGeom>
          <a:noFill/>
        </p:spPr>
        <p:txBody>
          <a:bodyPr wrap="square" rtlCol="0">
            <a:spAutoFit/>
          </a:bodyPr>
          <a:lstStyle/>
          <a:p>
            <a:pPr algn="just"/>
            <a:endParaRPr lang="es-CO" sz="2000" b="1" dirty="0">
              <a:latin typeface="+mj-lt"/>
            </a:endParaRPr>
          </a:p>
        </p:txBody>
      </p:sp>
      <p:sp>
        <p:nvSpPr>
          <p:cNvPr id="3" name="CuadroTexto 2"/>
          <p:cNvSpPr txBox="1"/>
          <p:nvPr/>
        </p:nvSpPr>
        <p:spPr>
          <a:xfrm>
            <a:off x="859176" y="1286680"/>
            <a:ext cx="5807632" cy="4985980"/>
          </a:xfrm>
          <a:prstGeom prst="rect">
            <a:avLst/>
          </a:prstGeom>
          <a:noFill/>
        </p:spPr>
        <p:txBody>
          <a:bodyPr wrap="square" rtlCol="0">
            <a:spAutoFit/>
          </a:bodyPr>
          <a:lstStyle/>
          <a:p>
            <a:pPr marL="342900" indent="-342900" algn="just">
              <a:buBlip>
                <a:blip r:embed="rId3"/>
              </a:buBlip>
            </a:pPr>
            <a:r>
              <a:rPr lang="es-CO" sz="2000" dirty="0" smtClean="0">
                <a:latin typeface="+mj-lt"/>
              </a:rPr>
              <a:t>CORANTIOQUIA reconoce la diversidad étnica y cultural</a:t>
            </a:r>
          </a:p>
          <a:p>
            <a:pPr marL="342900" indent="-342900" algn="just">
              <a:buBlip>
                <a:blip r:embed="rId3"/>
              </a:buBlip>
            </a:pPr>
            <a:r>
              <a:rPr lang="es-CO" sz="2000" dirty="0" smtClean="0">
                <a:latin typeface="+mj-lt"/>
              </a:rPr>
              <a:t>Promueve proyectos para el fortalecimiento de las comunidades étnicas y rurales </a:t>
            </a:r>
          </a:p>
          <a:p>
            <a:pPr marL="342900" indent="-342900" algn="just">
              <a:buBlip>
                <a:blip r:embed="rId3"/>
              </a:buBlip>
            </a:pPr>
            <a:r>
              <a:rPr lang="es-CO" sz="2000" dirty="0" smtClean="0">
                <a:latin typeface="+mj-lt"/>
              </a:rPr>
              <a:t>Da cumplimiento a las disposiciones de la Constitución Nacional, la ley 21 de 1991 y la ley 70 de 1993.</a:t>
            </a:r>
          </a:p>
          <a:p>
            <a:pPr marL="342900" indent="-342900" algn="just">
              <a:buBlip>
                <a:blip r:embed="rId3"/>
              </a:buBlip>
            </a:pPr>
            <a:endParaRPr lang="es-CO" sz="2000" dirty="0">
              <a:latin typeface="+mj-lt"/>
            </a:endParaRPr>
          </a:p>
          <a:p>
            <a:pPr algn="just"/>
            <a:r>
              <a:rPr lang="es-CO" sz="2000" b="1" dirty="0">
                <a:latin typeface="+mj-lt"/>
              </a:rPr>
              <a:t>Actualmente CORANTIOQUIA cuenta con:</a:t>
            </a:r>
          </a:p>
          <a:p>
            <a:pPr algn="just"/>
            <a:endParaRPr lang="es-CO" sz="2000" dirty="0">
              <a:latin typeface="+mj-lt"/>
            </a:endParaRPr>
          </a:p>
          <a:p>
            <a:pPr marL="342900" indent="-342900" algn="just">
              <a:buBlip>
                <a:blip r:embed="rId3"/>
              </a:buBlip>
            </a:pPr>
            <a:r>
              <a:rPr lang="es-CO" sz="2000" dirty="0">
                <a:latin typeface="+mj-lt"/>
              </a:rPr>
              <a:t>60 comunidades indígenas de pueblos </a:t>
            </a:r>
            <a:r>
              <a:rPr lang="es-CO" sz="2000" dirty="0" err="1">
                <a:latin typeface="+mj-lt"/>
              </a:rPr>
              <a:t>Embera</a:t>
            </a:r>
            <a:r>
              <a:rPr lang="es-CO" sz="2000" dirty="0">
                <a:latin typeface="+mj-lt"/>
              </a:rPr>
              <a:t>, </a:t>
            </a:r>
            <a:r>
              <a:rPr lang="es-CO" sz="2000" dirty="0" err="1">
                <a:latin typeface="+mj-lt"/>
              </a:rPr>
              <a:t>Senú</a:t>
            </a:r>
            <a:r>
              <a:rPr lang="es-CO" sz="2000" dirty="0">
                <a:latin typeface="+mj-lt"/>
              </a:rPr>
              <a:t> y </a:t>
            </a:r>
            <a:r>
              <a:rPr lang="es-CO" sz="2000" dirty="0" err="1">
                <a:latin typeface="+mj-lt"/>
              </a:rPr>
              <a:t>Nutabes</a:t>
            </a:r>
            <a:endParaRPr lang="es-CO" sz="2000" dirty="0">
              <a:latin typeface="+mj-lt"/>
            </a:endParaRPr>
          </a:p>
          <a:p>
            <a:pPr marL="342900" indent="-342900" algn="just">
              <a:buBlip>
                <a:blip r:embed="rId3"/>
              </a:buBlip>
            </a:pPr>
            <a:r>
              <a:rPr lang="es-CO" sz="2000" dirty="0">
                <a:latin typeface="+mj-lt"/>
              </a:rPr>
              <a:t>96 comunidades afrocolombianas (Consejos comunitarios, comunidades organizadas y organizaciones de base). </a:t>
            </a:r>
          </a:p>
          <a:p>
            <a:pPr algn="just"/>
            <a:endParaRPr lang="es-CO" dirty="0">
              <a:latin typeface="+mj-lt"/>
            </a:endParaRPr>
          </a:p>
        </p:txBody>
      </p:sp>
      <p:pic>
        <p:nvPicPr>
          <p:cNvPr id="10" name="Imagen 9" descr="C:\Documents and Settings\ozuluaga\Configuración local\Archivos temporales de Internet\Content.Word\ETNICAS.JPG"/>
          <p:cNvPicPr/>
          <p:nvPr/>
        </p:nvPicPr>
        <p:blipFill>
          <a:blip r:embed="rId4" cstate="print"/>
          <a:srcRect/>
          <a:stretch>
            <a:fillRect/>
          </a:stretch>
        </p:blipFill>
        <p:spPr bwMode="auto">
          <a:xfrm>
            <a:off x="7487690" y="953885"/>
            <a:ext cx="4384964" cy="5672917"/>
          </a:xfrm>
          <a:prstGeom prst="rect">
            <a:avLst/>
          </a:prstGeom>
          <a:noFill/>
          <a:ln w="9525">
            <a:noFill/>
            <a:miter lim="800000"/>
            <a:headEnd/>
            <a:tailEnd/>
          </a:ln>
        </p:spPr>
      </p:pic>
    </p:spTree>
    <p:extLst>
      <p:ext uri="{BB962C8B-B14F-4D97-AF65-F5344CB8AC3E}">
        <p14:creationId xmlns:p14="http://schemas.microsoft.com/office/powerpoint/2010/main" val="14413380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45573" y="207818"/>
            <a:ext cx="10642825"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Territorios de Comunidades étnicas </a:t>
            </a:r>
            <a:endParaRPr lang="es-CO" sz="2800" dirty="0">
              <a:latin typeface="Arial Rounded MT Bold" pitchFamily="34" charset="0"/>
              <a:cs typeface="Tahoma" pitchFamily="34" charset="0"/>
            </a:endParaRPr>
          </a:p>
        </p:txBody>
      </p:sp>
      <p:sp>
        <p:nvSpPr>
          <p:cNvPr id="8" name="CuadroTexto 7"/>
          <p:cNvSpPr txBox="1"/>
          <p:nvPr/>
        </p:nvSpPr>
        <p:spPr>
          <a:xfrm>
            <a:off x="945573" y="1099930"/>
            <a:ext cx="10362271" cy="400110"/>
          </a:xfrm>
          <a:prstGeom prst="rect">
            <a:avLst/>
          </a:prstGeom>
          <a:noFill/>
        </p:spPr>
        <p:txBody>
          <a:bodyPr wrap="square" rtlCol="0">
            <a:spAutoFit/>
          </a:bodyPr>
          <a:lstStyle/>
          <a:p>
            <a:pPr algn="just"/>
            <a:endParaRPr lang="es-CO" sz="2000" b="1" dirty="0">
              <a:latin typeface="+mj-lt"/>
            </a:endParaRPr>
          </a:p>
        </p:txBody>
      </p:sp>
      <p:sp>
        <p:nvSpPr>
          <p:cNvPr id="3" name="CuadroTexto 2"/>
          <p:cNvSpPr txBox="1"/>
          <p:nvPr/>
        </p:nvSpPr>
        <p:spPr>
          <a:xfrm>
            <a:off x="945573" y="1004891"/>
            <a:ext cx="5021871" cy="2077492"/>
          </a:xfrm>
          <a:prstGeom prst="rect">
            <a:avLst/>
          </a:prstGeom>
          <a:noFill/>
        </p:spPr>
        <p:txBody>
          <a:bodyPr wrap="square" rtlCol="0">
            <a:spAutoFit/>
          </a:bodyPr>
          <a:lstStyle/>
          <a:p>
            <a:pPr algn="just"/>
            <a:r>
              <a:rPr lang="es-CO" sz="1700" b="1" dirty="0" smtClean="0">
                <a:latin typeface="+mj-lt"/>
              </a:rPr>
              <a:t>Planes de Vida: </a:t>
            </a:r>
            <a:endParaRPr lang="es-CO" sz="1700" b="1" dirty="0">
              <a:latin typeface="+mj-lt"/>
            </a:endParaRPr>
          </a:p>
          <a:p>
            <a:pPr algn="just"/>
            <a:r>
              <a:rPr lang="es-CO" sz="1700" dirty="0" smtClean="0">
                <a:latin typeface="+mj-lt"/>
              </a:rPr>
              <a:t>Instrumentos de planificación de las comunidades indígenas construidos a partir de un proceso participativo.</a:t>
            </a:r>
          </a:p>
          <a:p>
            <a:pPr algn="just"/>
            <a:endParaRPr lang="es-CO" sz="1000" b="1" dirty="0">
              <a:latin typeface="+mj-lt"/>
            </a:endParaRPr>
          </a:p>
          <a:p>
            <a:pPr algn="just"/>
            <a:r>
              <a:rPr lang="es-CO" sz="1700" b="1" dirty="0" smtClean="0">
                <a:latin typeface="+mj-lt"/>
              </a:rPr>
              <a:t>Contiene información sobre: </a:t>
            </a:r>
            <a:r>
              <a:rPr lang="es-CO" sz="1700" dirty="0" smtClean="0">
                <a:latin typeface="+mj-lt"/>
              </a:rPr>
              <a:t>la comunidad, los recursos naturales, las necesidades, logros, proyectos, visión política y relacionamiento con el gobierno.</a:t>
            </a:r>
            <a:endParaRPr lang="es-CO" dirty="0">
              <a:latin typeface="+mj-lt"/>
            </a:endParaRPr>
          </a:p>
        </p:txBody>
      </p:sp>
      <p:sp>
        <p:nvSpPr>
          <p:cNvPr id="2" name="CuadroTexto 1"/>
          <p:cNvSpPr txBox="1"/>
          <p:nvPr/>
        </p:nvSpPr>
        <p:spPr>
          <a:xfrm>
            <a:off x="6506418" y="1004891"/>
            <a:ext cx="4936508" cy="2077492"/>
          </a:xfrm>
          <a:prstGeom prst="rect">
            <a:avLst/>
          </a:prstGeom>
          <a:noFill/>
        </p:spPr>
        <p:txBody>
          <a:bodyPr wrap="square" rtlCol="0">
            <a:spAutoFit/>
          </a:bodyPr>
          <a:lstStyle/>
          <a:p>
            <a:pPr algn="just"/>
            <a:r>
              <a:rPr lang="es-CO" sz="1700" b="1" dirty="0" smtClean="0">
                <a:latin typeface="+mj-lt"/>
              </a:rPr>
              <a:t>Planes de </a:t>
            </a:r>
            <a:r>
              <a:rPr lang="es-CO" sz="1700" b="1" dirty="0" err="1" smtClean="0">
                <a:latin typeface="+mj-lt"/>
              </a:rPr>
              <a:t>Etnodesarrollo</a:t>
            </a:r>
            <a:r>
              <a:rPr lang="es-CO" sz="1700" b="1" dirty="0" smtClean="0">
                <a:latin typeface="+mj-lt"/>
              </a:rPr>
              <a:t>: </a:t>
            </a:r>
          </a:p>
          <a:p>
            <a:pPr algn="just"/>
            <a:r>
              <a:rPr lang="es-CO" sz="1700" dirty="0" smtClean="0">
                <a:latin typeface="+mj-lt"/>
              </a:rPr>
              <a:t>Instrumentos de planificación de las comunidades afrocolombianas.</a:t>
            </a:r>
          </a:p>
          <a:p>
            <a:pPr algn="just"/>
            <a:endParaRPr lang="es-CO" sz="1000" dirty="0">
              <a:latin typeface="+mj-lt"/>
            </a:endParaRPr>
          </a:p>
          <a:p>
            <a:pPr algn="just"/>
            <a:r>
              <a:rPr lang="es-CO" sz="1700" dirty="0" smtClean="0">
                <a:latin typeface="+mj-lt"/>
              </a:rPr>
              <a:t>Es un ejercicio posterior al proceso de titulación del territorio que se ordenara conjuntamente entre la Corporación y la Corporación Autónoma Regional a la que pertenece.</a:t>
            </a:r>
            <a:endParaRPr lang="es-CO" sz="1700" dirty="0">
              <a:latin typeface="+mj-lt"/>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2463" y="3177422"/>
            <a:ext cx="4468090" cy="2513300"/>
          </a:xfrm>
          <a:prstGeom prst="rect">
            <a:avLst/>
          </a:prstGeom>
        </p:spPr>
      </p:pic>
      <p:sp>
        <p:nvSpPr>
          <p:cNvPr id="5" name="CuadroTexto 4"/>
          <p:cNvSpPr txBox="1"/>
          <p:nvPr/>
        </p:nvSpPr>
        <p:spPr>
          <a:xfrm>
            <a:off x="1742008" y="5685218"/>
            <a:ext cx="3429000" cy="523220"/>
          </a:xfrm>
          <a:prstGeom prst="rect">
            <a:avLst/>
          </a:prstGeom>
          <a:noFill/>
        </p:spPr>
        <p:txBody>
          <a:bodyPr wrap="square" rtlCol="0">
            <a:spAutoFit/>
          </a:bodyPr>
          <a:lstStyle/>
          <a:p>
            <a:r>
              <a:rPr lang="es-CO" sz="1400" b="1" dirty="0" smtClean="0"/>
              <a:t>Construcción Plan de Vida- comunidad </a:t>
            </a:r>
            <a:r>
              <a:rPr lang="es-CO" sz="1400" b="1" dirty="0"/>
              <a:t>indígena </a:t>
            </a:r>
            <a:r>
              <a:rPr lang="es-CO" sz="1400" b="1" dirty="0" err="1"/>
              <a:t>S</a:t>
            </a:r>
            <a:r>
              <a:rPr lang="es-CO" sz="1400" b="1" dirty="0" err="1" smtClean="0"/>
              <a:t>ohibado</a:t>
            </a:r>
            <a:r>
              <a:rPr lang="es-CO" sz="1400" b="1" dirty="0" smtClean="0"/>
              <a:t> Municipio de </a:t>
            </a:r>
            <a:r>
              <a:rPr lang="es-CO" sz="1400" b="1" dirty="0" err="1" smtClean="0"/>
              <a:t>Nechí</a:t>
            </a:r>
            <a:endParaRPr lang="es-CO" dirty="0"/>
          </a:p>
        </p:txBody>
      </p:sp>
      <p:pic>
        <p:nvPicPr>
          <p:cNvPr id="9" name="Imagen 22" descr="IMG_6044"/>
          <p:cNvPicPr>
            <a:picLocks noChangeAspect="1" noChangeArrowheads="1"/>
          </p:cNvPicPr>
          <p:nvPr/>
        </p:nvPicPr>
        <p:blipFill rotWithShape="1">
          <a:blip r:embed="rId3" cstate="print"/>
          <a:srcRect t="3444" r="7386" b="6632"/>
          <a:stretch/>
        </p:blipFill>
        <p:spPr bwMode="auto">
          <a:xfrm>
            <a:off x="7126810" y="3131761"/>
            <a:ext cx="3943395" cy="2504079"/>
          </a:xfrm>
          <a:prstGeom prst="rect">
            <a:avLst/>
          </a:prstGeom>
          <a:noFill/>
          <a:ln w="9525">
            <a:noFill/>
            <a:miter lim="800000"/>
            <a:headEnd/>
            <a:tailEnd/>
          </a:ln>
        </p:spPr>
      </p:pic>
      <p:sp>
        <p:nvSpPr>
          <p:cNvPr id="10" name="CuadroTexto 9"/>
          <p:cNvSpPr txBox="1"/>
          <p:nvPr/>
        </p:nvSpPr>
        <p:spPr>
          <a:xfrm>
            <a:off x="6506418" y="5685218"/>
            <a:ext cx="3648989" cy="523220"/>
          </a:xfrm>
          <a:prstGeom prst="rect">
            <a:avLst/>
          </a:prstGeom>
          <a:noFill/>
        </p:spPr>
        <p:txBody>
          <a:bodyPr wrap="square" rtlCol="0">
            <a:spAutoFit/>
          </a:bodyPr>
          <a:lstStyle/>
          <a:p>
            <a:pPr algn="ctr"/>
            <a:r>
              <a:rPr lang="es-CO" sz="1400" b="1" dirty="0" smtClean="0">
                <a:latin typeface="+mj-lt"/>
              </a:rPr>
              <a:t>Encuentro promotores ambientales Afrodescendientes</a:t>
            </a:r>
            <a:endParaRPr lang="es-CO" sz="1400" b="1" dirty="0">
              <a:latin typeface="+mj-lt"/>
            </a:endParaRPr>
          </a:p>
        </p:txBody>
      </p:sp>
    </p:spTree>
    <p:extLst>
      <p:ext uri="{BB962C8B-B14F-4D97-AF65-F5344CB8AC3E}">
        <p14:creationId xmlns:p14="http://schemas.microsoft.com/office/powerpoint/2010/main" val="29922817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11" name="Título 1"/>
          <p:cNvSpPr txBox="1">
            <a:spLocks/>
          </p:cNvSpPr>
          <p:nvPr/>
        </p:nvSpPr>
        <p:spPr>
          <a:xfrm>
            <a:off x="838201" y="323777"/>
            <a:ext cx="10515600" cy="867930"/>
          </a:xfrm>
          <a:prstGeom prst="rect">
            <a:avLst/>
          </a:prstGeom>
          <a:noFill/>
        </p:spPr>
        <p:txBody>
          <a:bodyPr wrap="square" rtlCol="0">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800" b="0" i="0" u="none" strike="noStrike" kern="1200" cap="none" spc="0" normalizeH="0" baseline="0" noProof="0" smtClean="0">
                <a:ln>
                  <a:noFill/>
                </a:ln>
                <a:solidFill>
                  <a:schemeClr val="tx1"/>
                </a:solidFill>
                <a:effectLst/>
                <a:uLnTx/>
                <a:uFillTx/>
                <a:latin typeface="Arial Rounded MT Bold" pitchFamily="34" charset="0"/>
                <a:ea typeface="+mn-ea"/>
                <a:cs typeface="Tahoma" pitchFamily="34" charset="0"/>
              </a:rPr>
              <a:t>Áreas prioritarias para la conservación de la biodiversidad en la jurisdicción </a:t>
            </a:r>
            <a:endParaRPr kumimoji="0" lang="es-CO" sz="2800" b="0" i="0" u="none" strike="noStrike" kern="1200" cap="none" spc="0" normalizeH="0" baseline="0" noProof="0" dirty="0">
              <a:ln>
                <a:noFill/>
              </a:ln>
              <a:solidFill>
                <a:schemeClr val="tx1"/>
              </a:solidFill>
              <a:effectLst/>
              <a:uLnTx/>
              <a:uFillTx/>
              <a:latin typeface="Arial Rounded MT Bold" pitchFamily="34" charset="0"/>
              <a:ea typeface="+mn-ea"/>
              <a:cs typeface="Tahoma" pitchFamily="34" charset="0"/>
            </a:endParaRPr>
          </a:p>
        </p:txBody>
      </p:sp>
      <p:sp>
        <p:nvSpPr>
          <p:cNvPr id="12" name="Rectángulo 4"/>
          <p:cNvSpPr/>
          <p:nvPr/>
        </p:nvSpPr>
        <p:spPr>
          <a:xfrm>
            <a:off x="1088572" y="2366554"/>
            <a:ext cx="5593772" cy="1938992"/>
          </a:xfrm>
          <a:prstGeom prst="rect">
            <a:avLst/>
          </a:prstGeom>
        </p:spPr>
        <p:txBody>
          <a:bodyPr wrap="square">
            <a:spAutoFit/>
          </a:bodyPr>
          <a:lstStyle/>
          <a:p>
            <a:pPr marL="342900" indent="-342900" algn="just">
              <a:buBlip>
                <a:blip r:embed="rId5"/>
              </a:buBlip>
            </a:pPr>
            <a:r>
              <a:rPr lang="es-ES" sz="2400" dirty="0">
                <a:latin typeface="Calibri Light"/>
              </a:rPr>
              <a:t>La Corporación tiene identificado 72 ecosistemas en su jurisdicción</a:t>
            </a:r>
          </a:p>
          <a:p>
            <a:pPr marL="342900" indent="-342900" algn="just">
              <a:buBlip>
                <a:blip r:embed="rId5"/>
              </a:buBlip>
            </a:pPr>
            <a:endParaRPr lang="es-ES" sz="2400" dirty="0">
              <a:latin typeface="Calibri Light"/>
            </a:endParaRPr>
          </a:p>
          <a:p>
            <a:pPr marL="342900" indent="-342900" algn="just">
              <a:buBlip>
                <a:blip r:embed="rId5"/>
              </a:buBlip>
            </a:pPr>
            <a:r>
              <a:rPr lang="es-ES" sz="2400" dirty="0">
                <a:latin typeface="Calibri Light"/>
              </a:rPr>
              <a:t>32 de ellos son estratégicos por sus servicios ecosistémicos y biodiversidad</a:t>
            </a:r>
          </a:p>
        </p:txBody>
      </p:sp>
      <p:pic>
        <p:nvPicPr>
          <p:cNvPr id="14" name="Marcador de contenido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00" y="1141032"/>
            <a:ext cx="4262313" cy="5515934"/>
          </a:xfrm>
          <a:prstGeom prst="rect">
            <a:avLst/>
          </a:prstGeom>
        </p:spPr>
      </p:pic>
    </p:spTree>
    <p:extLst>
      <p:ext uri="{BB962C8B-B14F-4D97-AF65-F5344CB8AC3E}">
        <p14:creationId xmlns:p14="http://schemas.microsoft.com/office/powerpoint/2010/main" val="28833841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Cuencas Hidrográficas</a:t>
            </a:r>
            <a:endParaRPr lang="es-CO" sz="2800" dirty="0">
              <a:latin typeface="Arial Rounded MT Bold" pitchFamily="34" charset="0"/>
              <a:cs typeface="Tahoma" pitchFamily="34" charset="0"/>
            </a:endParaRPr>
          </a:p>
        </p:txBody>
      </p:sp>
      <p:pic>
        <p:nvPicPr>
          <p:cNvPr id="8" name="Imagen 7" descr="H:\MAPAS_Doc_Alcaldes\CUENCAS_PPALES.jpg"/>
          <p:cNvPicPr/>
          <p:nvPr/>
        </p:nvPicPr>
        <p:blipFill>
          <a:blip r:embed="rId5" cstate="print"/>
          <a:srcRect/>
          <a:stretch>
            <a:fillRect/>
          </a:stretch>
        </p:blipFill>
        <p:spPr bwMode="auto">
          <a:xfrm>
            <a:off x="7419107" y="731038"/>
            <a:ext cx="4679373" cy="5981218"/>
          </a:xfrm>
          <a:prstGeom prst="rect">
            <a:avLst/>
          </a:prstGeom>
          <a:noFill/>
          <a:ln w="9525">
            <a:noFill/>
            <a:miter lim="800000"/>
            <a:headEnd/>
            <a:tailEnd/>
          </a:ln>
        </p:spPr>
      </p:pic>
      <p:sp>
        <p:nvSpPr>
          <p:cNvPr id="10" name="CuadroTexto 9"/>
          <p:cNvSpPr txBox="1"/>
          <p:nvPr/>
        </p:nvSpPr>
        <p:spPr>
          <a:xfrm>
            <a:off x="1028699" y="1538114"/>
            <a:ext cx="5652656" cy="4093428"/>
          </a:xfrm>
          <a:prstGeom prst="rect">
            <a:avLst/>
          </a:prstGeom>
          <a:noFill/>
        </p:spPr>
        <p:txBody>
          <a:bodyPr wrap="square" rtlCol="0">
            <a:spAutoFit/>
          </a:bodyPr>
          <a:lstStyle/>
          <a:p>
            <a:pPr algn="just"/>
            <a:r>
              <a:rPr lang="es-CO" sz="2000" b="1" dirty="0" smtClean="0">
                <a:latin typeface="Calibri Light"/>
              </a:rPr>
              <a:t>4 Cuencas Hidrográficas principales </a:t>
            </a:r>
          </a:p>
          <a:p>
            <a:pPr marL="342900" indent="-342900" algn="just">
              <a:buBlip>
                <a:blip r:embed="rId6"/>
              </a:buBlip>
            </a:pPr>
            <a:r>
              <a:rPr lang="es-CO" sz="2000" dirty="0" smtClean="0">
                <a:latin typeface="Calibri Light"/>
              </a:rPr>
              <a:t>Río Cauca </a:t>
            </a:r>
          </a:p>
          <a:p>
            <a:pPr marL="342900" indent="-342900" algn="just">
              <a:buBlip>
                <a:blip r:embed="rId6"/>
              </a:buBlip>
            </a:pPr>
            <a:r>
              <a:rPr lang="es-CO" sz="2000" dirty="0" smtClean="0">
                <a:latin typeface="Calibri Light"/>
              </a:rPr>
              <a:t>Río Magdalena </a:t>
            </a:r>
          </a:p>
          <a:p>
            <a:pPr marL="342900" indent="-342900" algn="just">
              <a:buBlip>
                <a:blip r:embed="rId6"/>
              </a:buBlip>
            </a:pPr>
            <a:r>
              <a:rPr lang="es-CO" sz="2000" dirty="0" smtClean="0">
                <a:latin typeface="Calibri Light"/>
              </a:rPr>
              <a:t>Río </a:t>
            </a:r>
            <a:r>
              <a:rPr lang="es-CO" sz="2000" dirty="0">
                <a:latin typeface="Calibri Light"/>
              </a:rPr>
              <a:t>San Jorge</a:t>
            </a:r>
          </a:p>
          <a:p>
            <a:pPr marL="342900" indent="-342900" algn="just">
              <a:buBlip>
                <a:blip r:embed="rId6"/>
              </a:buBlip>
            </a:pPr>
            <a:r>
              <a:rPr lang="es-CO" sz="2000" dirty="0">
                <a:latin typeface="Calibri Light"/>
              </a:rPr>
              <a:t>Río Sinú </a:t>
            </a:r>
            <a:endParaRPr lang="es-CO" sz="2000" dirty="0" smtClean="0">
              <a:latin typeface="Calibri Light"/>
            </a:endParaRPr>
          </a:p>
          <a:p>
            <a:pPr marL="342900" indent="-342900" algn="just">
              <a:buBlip>
                <a:blip r:embed="rId6"/>
              </a:buBlip>
            </a:pPr>
            <a:endParaRPr lang="es-CO" sz="2000" b="1" dirty="0">
              <a:latin typeface="Calibri Light"/>
            </a:endParaRPr>
          </a:p>
          <a:p>
            <a:pPr algn="just"/>
            <a:r>
              <a:rPr lang="es-CO" sz="2000" b="1" dirty="0" smtClean="0">
                <a:latin typeface="Calibri Light"/>
              </a:rPr>
              <a:t>3 </a:t>
            </a:r>
            <a:r>
              <a:rPr lang="es-CO" sz="2000" b="1" dirty="0">
                <a:latin typeface="Calibri Light"/>
              </a:rPr>
              <a:t>cuencas con planes de ordenamiento y manejo en formulación:</a:t>
            </a:r>
          </a:p>
          <a:p>
            <a:pPr algn="just"/>
            <a:endParaRPr lang="es-CO" sz="2000" dirty="0"/>
          </a:p>
          <a:p>
            <a:pPr marL="342900" indent="-342900" algn="just">
              <a:buBlip>
                <a:blip r:embed="rId6"/>
              </a:buBlip>
            </a:pPr>
            <a:r>
              <a:rPr lang="es-CO" sz="2000" dirty="0">
                <a:latin typeface="Calibri Light"/>
              </a:rPr>
              <a:t>Río </a:t>
            </a:r>
            <a:r>
              <a:rPr lang="es-CO" sz="2000" dirty="0" err="1">
                <a:latin typeface="Calibri Light"/>
              </a:rPr>
              <a:t>A</a:t>
            </a:r>
            <a:r>
              <a:rPr lang="es-CO" sz="2000" dirty="0" err="1" smtClean="0">
                <a:latin typeface="Calibri Light"/>
              </a:rPr>
              <a:t>burrá</a:t>
            </a:r>
            <a:r>
              <a:rPr lang="es-CO" sz="2000" dirty="0" smtClean="0">
                <a:latin typeface="Calibri Light"/>
              </a:rPr>
              <a:t> </a:t>
            </a:r>
            <a:endParaRPr lang="es-CO" sz="2000" dirty="0">
              <a:latin typeface="Calibri Light"/>
            </a:endParaRPr>
          </a:p>
          <a:p>
            <a:pPr marL="342900" indent="-342900" algn="just">
              <a:buBlip>
                <a:blip r:embed="rId6"/>
              </a:buBlip>
            </a:pPr>
            <a:r>
              <a:rPr lang="es-CO" sz="2000" dirty="0">
                <a:latin typeface="Calibri Light"/>
              </a:rPr>
              <a:t>Río </a:t>
            </a:r>
            <a:r>
              <a:rPr lang="es-CO" sz="2000" dirty="0" err="1">
                <a:latin typeface="Calibri Light"/>
              </a:rPr>
              <a:t>Aurrá</a:t>
            </a:r>
            <a:endParaRPr lang="es-CO" sz="2000" dirty="0">
              <a:latin typeface="Calibri Light"/>
            </a:endParaRPr>
          </a:p>
          <a:p>
            <a:pPr marL="342900" indent="-342900" algn="just">
              <a:buBlip>
                <a:blip r:embed="rId6"/>
              </a:buBlip>
            </a:pPr>
            <a:r>
              <a:rPr lang="es-CO" sz="2000" dirty="0">
                <a:latin typeface="Calibri Light"/>
              </a:rPr>
              <a:t>Río </a:t>
            </a:r>
            <a:r>
              <a:rPr lang="es-CO" sz="2000" dirty="0" err="1">
                <a:latin typeface="Calibri Light"/>
              </a:rPr>
              <a:t>Amagá</a:t>
            </a:r>
            <a:endParaRPr lang="es-CO" sz="2000" dirty="0">
              <a:latin typeface="Calibri Light"/>
            </a:endParaRPr>
          </a:p>
          <a:p>
            <a:endParaRPr lang="es-CO" sz="2000" dirty="0"/>
          </a:p>
        </p:txBody>
      </p:sp>
    </p:spTree>
    <p:extLst>
      <p:ext uri="{BB962C8B-B14F-4D97-AF65-F5344CB8AC3E}">
        <p14:creationId xmlns:p14="http://schemas.microsoft.com/office/powerpoint/2010/main" val="25070762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171"/>
            <a:ext cx="12192000" cy="6795829"/>
          </a:xfrm>
          <a:prstGeom prst="rect">
            <a:avLst/>
          </a:prstGeom>
        </p:spPr>
      </p:pic>
      <p:sp>
        <p:nvSpPr>
          <p:cNvPr id="4" name="CuadroTexto 3"/>
          <p:cNvSpPr txBox="1"/>
          <p:nvPr/>
        </p:nvSpPr>
        <p:spPr>
          <a:xfrm>
            <a:off x="6072546" y="716280"/>
            <a:ext cx="6911934" cy="1938992"/>
          </a:xfrm>
          <a:prstGeom prst="rect">
            <a:avLst/>
          </a:prstGeom>
          <a:noFill/>
        </p:spPr>
        <p:txBody>
          <a:bodyPr wrap="square" rtlCol="0">
            <a:spAutoFit/>
          </a:bodyPr>
          <a:lstStyle/>
          <a:p>
            <a:pPr algn="ctr" fontAlgn="base">
              <a:spcBef>
                <a:spcPct val="0"/>
              </a:spcBef>
              <a:spcAft>
                <a:spcPct val="0"/>
              </a:spcAft>
            </a:pPr>
            <a:r>
              <a:rPr lang="es-CO" sz="6000" b="1" dirty="0" smtClean="0">
                <a:solidFill>
                  <a:schemeClr val="bg1"/>
                </a:solidFill>
                <a:latin typeface="Arial Rounded MT Bold" pitchFamily="34" charset="0"/>
                <a:cs typeface="Arial" pitchFamily="34" charset="0"/>
              </a:rPr>
              <a:t>Referentes Ambientales</a:t>
            </a:r>
          </a:p>
        </p:txBody>
      </p:sp>
    </p:spTree>
    <p:extLst>
      <p:ext uri="{BB962C8B-B14F-4D97-AF65-F5344CB8AC3E}">
        <p14:creationId xmlns:p14="http://schemas.microsoft.com/office/powerpoint/2010/main" val="5663300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047009" y="2309222"/>
            <a:ext cx="8708967" cy="2554545"/>
          </a:xfrm>
          <a:prstGeom prst="rect">
            <a:avLst/>
          </a:prstGeom>
          <a:noFill/>
        </p:spPr>
        <p:txBody>
          <a:bodyPr wrap="square" rtlCol="0">
            <a:spAutoFit/>
          </a:bodyPr>
          <a:lstStyle/>
          <a:p>
            <a:pPr algn="r" fontAlgn="base">
              <a:spcBef>
                <a:spcPct val="0"/>
              </a:spcBef>
              <a:spcAft>
                <a:spcPct val="0"/>
              </a:spcAft>
            </a:pPr>
            <a:r>
              <a:rPr lang="es-CO" sz="3200" dirty="0">
                <a:latin typeface="Arial Rounded MT Bold" panose="020F0704030504030204" pitchFamily="34" charset="0"/>
              </a:rPr>
              <a:t>ADMINISTRACIÓN INTEGRAL DE LOS RECURSOS NATURALES</a:t>
            </a:r>
            <a:br>
              <a:rPr lang="es-CO" sz="3200" dirty="0">
                <a:latin typeface="Arial Rounded MT Bold" panose="020F0704030504030204" pitchFamily="34" charset="0"/>
              </a:rPr>
            </a:br>
            <a:r>
              <a:rPr lang="es-CO" sz="3200" dirty="0" smtClean="0">
                <a:latin typeface="Arial Rounded MT Bold" panose="020F0704030504030204" pitchFamily="34" charset="0"/>
              </a:rPr>
              <a:t>Autoridad </a:t>
            </a:r>
            <a:r>
              <a:rPr lang="es-CO" sz="3200" dirty="0">
                <a:latin typeface="Arial Rounded MT Bold" panose="020F0704030504030204" pitchFamily="34" charset="0"/>
              </a:rPr>
              <a:t>Ambiental </a:t>
            </a:r>
            <a:endParaRPr lang="es-ES" sz="3200" dirty="0">
              <a:solidFill>
                <a:prstClr val="black"/>
              </a:solidFill>
              <a:latin typeface="Arial Rounded MT Bold" pitchFamily="34" charset="0"/>
              <a:cs typeface="Arial" pitchFamily="34" charset="0"/>
            </a:endParaRPr>
          </a:p>
          <a:p>
            <a:pPr algn="ctr" fontAlgn="base">
              <a:spcBef>
                <a:spcPct val="0"/>
              </a:spcBef>
              <a:spcAft>
                <a:spcPct val="0"/>
              </a:spcAft>
            </a:pPr>
            <a:endParaRPr lang="es-ES" sz="3200" dirty="0" smtClean="0">
              <a:solidFill>
                <a:prstClr val="black"/>
              </a:solidFill>
              <a:latin typeface="Arial Rounded MT Bold" pitchFamily="34" charset="0"/>
              <a:cs typeface="Arial" pitchFamily="34" charset="0"/>
            </a:endParaRPr>
          </a:p>
          <a:p>
            <a:pPr algn="r" fontAlgn="base">
              <a:spcBef>
                <a:spcPct val="0"/>
              </a:spcBef>
              <a:spcAft>
                <a:spcPct val="0"/>
              </a:spcAft>
            </a:pPr>
            <a:r>
              <a:rPr lang="es-ES" sz="3200" dirty="0" smtClean="0">
                <a:solidFill>
                  <a:prstClr val="black"/>
                </a:solidFill>
                <a:latin typeface="Arial Rounded MT Bold" pitchFamily="34" charset="0"/>
                <a:cs typeface="Arial" pitchFamily="34" charset="0"/>
              </a:rPr>
              <a:t>Subdirección de Regionalización</a:t>
            </a:r>
            <a:endParaRPr lang="es-CO" sz="3200" dirty="0" smtClean="0">
              <a:solidFill>
                <a:prstClr val="black"/>
              </a:solidFill>
              <a:latin typeface="Arial Rounded MT Bold" pitchFamily="34" charset="0"/>
              <a:cs typeface="Arial" pitchFamily="34" charset="0"/>
            </a:endParaRPr>
          </a:p>
        </p:txBody>
      </p:sp>
    </p:spTree>
    <p:extLst>
      <p:ext uri="{BB962C8B-B14F-4D97-AF65-F5344CB8AC3E}">
        <p14:creationId xmlns:p14="http://schemas.microsoft.com/office/powerpoint/2010/main" val="20585682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13"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6" name="CuadroTexto 5"/>
          <p:cNvSpPr txBox="1"/>
          <p:nvPr/>
        </p:nvSpPr>
        <p:spPr>
          <a:xfrm>
            <a:off x="945573" y="207818"/>
            <a:ext cx="10642825" cy="523220"/>
          </a:xfrm>
          <a:prstGeom prst="rect">
            <a:avLst/>
          </a:prstGeom>
          <a:noFill/>
        </p:spPr>
        <p:txBody>
          <a:bodyPr wrap="square" rtlCol="0">
            <a:spAutoFit/>
          </a:bodyPr>
          <a:lstStyle/>
          <a:p>
            <a:pPr algn="ctr"/>
            <a:r>
              <a:rPr lang="es-CO" sz="2800" dirty="0" smtClean="0">
                <a:latin typeface="Arial Rounded MT Bold" pitchFamily="34" charset="0"/>
                <a:cs typeface="Tahoma" pitchFamily="34" charset="0"/>
              </a:rPr>
              <a:t>Oficinas Territoriales </a:t>
            </a:r>
            <a:endParaRPr lang="es-CO" sz="2800" dirty="0">
              <a:latin typeface="Arial Rounded MT Bold" pitchFamily="34" charset="0"/>
              <a:cs typeface="Tahoma" pitchFamily="34" charset="0"/>
            </a:endParaRPr>
          </a:p>
        </p:txBody>
      </p:sp>
      <p:sp>
        <p:nvSpPr>
          <p:cNvPr id="8" name="CuadroTexto 7"/>
          <p:cNvSpPr txBox="1"/>
          <p:nvPr/>
        </p:nvSpPr>
        <p:spPr>
          <a:xfrm>
            <a:off x="945573" y="1099930"/>
            <a:ext cx="10362271" cy="400110"/>
          </a:xfrm>
          <a:prstGeom prst="rect">
            <a:avLst/>
          </a:prstGeom>
          <a:noFill/>
        </p:spPr>
        <p:txBody>
          <a:bodyPr wrap="square" rtlCol="0">
            <a:spAutoFit/>
          </a:bodyPr>
          <a:lstStyle/>
          <a:p>
            <a:pPr algn="just"/>
            <a:endParaRPr lang="es-CO" sz="2000" b="1" dirty="0">
              <a:latin typeface="+mj-lt"/>
            </a:endParaRPr>
          </a:p>
        </p:txBody>
      </p:sp>
      <p:pic>
        <p:nvPicPr>
          <p:cNvPr id="11" name="Imagen 10" descr="C:\Documents and Settings\icano\Configuración local\Archivos temporales de Internet\Content.IE5\ROMEULM6\CONTEXTO_CORANTIOQUIA[1].jpg"/>
          <p:cNvPicPr/>
          <p:nvPr/>
        </p:nvPicPr>
        <p:blipFill rotWithShape="1">
          <a:blip r:embed="rId5" cstate="print"/>
          <a:srcRect l="2013" t="6402" r="1790" b="1588"/>
          <a:stretch/>
        </p:blipFill>
        <p:spPr bwMode="auto">
          <a:xfrm>
            <a:off x="7138555" y="869229"/>
            <a:ext cx="4613564" cy="5787736"/>
          </a:xfrm>
          <a:prstGeom prst="rect">
            <a:avLst/>
          </a:prstGeom>
          <a:noFill/>
          <a:ln w="9525">
            <a:noFill/>
            <a:miter lim="800000"/>
            <a:headEnd/>
            <a:tailEnd/>
          </a:ln>
        </p:spPr>
      </p:pic>
      <p:sp>
        <p:nvSpPr>
          <p:cNvPr id="3" name="CuadroTexto 2"/>
          <p:cNvSpPr txBox="1"/>
          <p:nvPr/>
        </p:nvSpPr>
        <p:spPr>
          <a:xfrm>
            <a:off x="702653" y="1099930"/>
            <a:ext cx="5424055" cy="4031873"/>
          </a:xfrm>
          <a:prstGeom prst="rect">
            <a:avLst/>
          </a:prstGeom>
          <a:noFill/>
        </p:spPr>
        <p:txBody>
          <a:bodyPr wrap="square" rtlCol="0">
            <a:spAutoFit/>
          </a:bodyPr>
          <a:lstStyle/>
          <a:p>
            <a:pPr algn="just"/>
            <a:endParaRPr lang="es-CO" dirty="0">
              <a:solidFill>
                <a:prstClr val="black"/>
              </a:solidFill>
              <a:latin typeface="Calibri Light"/>
            </a:endParaRPr>
          </a:p>
          <a:p>
            <a:pPr algn="just"/>
            <a:endParaRPr lang="es-CO" dirty="0">
              <a:solidFill>
                <a:prstClr val="black"/>
              </a:solidFill>
              <a:latin typeface="Calibri Light"/>
            </a:endParaRPr>
          </a:p>
          <a:p>
            <a:pPr marL="342900" indent="-342900" algn="just">
              <a:buBlip>
                <a:blip r:embed="rId6"/>
              </a:buBlip>
            </a:pPr>
            <a:r>
              <a:rPr lang="es-CO" sz="2000" dirty="0">
                <a:solidFill>
                  <a:prstClr val="black"/>
                </a:solidFill>
                <a:latin typeface="+mj-lt"/>
              </a:rPr>
              <a:t>La prestación del servicio de la corporación se ha </a:t>
            </a:r>
            <a:r>
              <a:rPr lang="es-CO" sz="2000" dirty="0" smtClean="0">
                <a:solidFill>
                  <a:prstClr val="black"/>
                </a:solidFill>
                <a:latin typeface="+mj-lt"/>
              </a:rPr>
              <a:t>desconcentrado  </a:t>
            </a:r>
            <a:r>
              <a:rPr lang="es-CO" sz="2000" dirty="0">
                <a:solidFill>
                  <a:prstClr val="black"/>
                </a:solidFill>
                <a:latin typeface="+mj-lt"/>
              </a:rPr>
              <a:t>en 8 Oficinas Territoriales y 2 Sedes locales</a:t>
            </a:r>
            <a:r>
              <a:rPr lang="es-CO" sz="2000" dirty="0" smtClean="0">
                <a:latin typeface="+mj-lt"/>
              </a:rPr>
              <a:t>. </a:t>
            </a:r>
          </a:p>
          <a:p>
            <a:pPr marL="342900" indent="-342900" algn="just">
              <a:buBlip>
                <a:blip r:embed="rId6"/>
              </a:buBlip>
            </a:pPr>
            <a:endParaRPr lang="es-ES" sz="2000" dirty="0">
              <a:latin typeface="+mj-lt"/>
            </a:endParaRPr>
          </a:p>
          <a:p>
            <a:pPr marL="342900" indent="-342900" algn="just">
              <a:buBlip>
                <a:blip r:embed="rId6"/>
              </a:buBlip>
            </a:pPr>
            <a:r>
              <a:rPr lang="es-ES" sz="2000" dirty="0" smtClean="0">
                <a:latin typeface="+mj-lt"/>
              </a:rPr>
              <a:t>Se tiene proyectadas oficinas de atención al ciudadano en Bello, Caldas y </a:t>
            </a:r>
            <a:r>
              <a:rPr lang="es-ES" sz="2000" dirty="0">
                <a:latin typeface="+mj-lt"/>
              </a:rPr>
              <a:t>S</a:t>
            </a:r>
            <a:r>
              <a:rPr lang="es-ES" sz="2000" dirty="0" smtClean="0">
                <a:latin typeface="+mj-lt"/>
              </a:rPr>
              <a:t>an Andrés de </a:t>
            </a:r>
            <a:r>
              <a:rPr lang="es-ES" sz="2000" dirty="0" err="1" smtClean="0">
                <a:latin typeface="+mj-lt"/>
              </a:rPr>
              <a:t>Cuerquia</a:t>
            </a:r>
            <a:r>
              <a:rPr lang="es-ES" sz="2000" dirty="0" smtClean="0">
                <a:latin typeface="+mj-lt"/>
              </a:rPr>
              <a:t>.</a:t>
            </a:r>
            <a:endParaRPr lang="es-CO" sz="2000" dirty="0" smtClean="0">
              <a:latin typeface="+mj-lt"/>
            </a:endParaRPr>
          </a:p>
          <a:p>
            <a:pPr marL="342900" indent="-342900" algn="just">
              <a:buBlip>
                <a:blip r:embed="rId6"/>
              </a:buBlip>
            </a:pPr>
            <a:endParaRPr lang="es-CO" sz="2000" dirty="0">
              <a:latin typeface="+mj-lt"/>
            </a:endParaRPr>
          </a:p>
          <a:p>
            <a:pPr marL="342900" indent="-342900" algn="just">
              <a:buBlip>
                <a:blip r:embed="rId6"/>
              </a:buBlip>
            </a:pPr>
            <a:r>
              <a:rPr lang="es-CO" sz="2000" dirty="0" smtClean="0">
                <a:latin typeface="+mj-lt"/>
              </a:rPr>
              <a:t>Todos los municipios son aliados estratégicos de la Corporación para ejecutar una gestión ambiental integral. </a:t>
            </a:r>
            <a:endParaRPr lang="es-CO" sz="2000" dirty="0">
              <a:latin typeface="+mj-lt"/>
            </a:endParaRPr>
          </a:p>
        </p:txBody>
      </p:sp>
    </p:spTree>
    <p:extLst>
      <p:ext uri="{BB962C8B-B14F-4D97-AF65-F5344CB8AC3E}">
        <p14:creationId xmlns:p14="http://schemas.microsoft.com/office/powerpoint/2010/main" val="22511515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1109" y="613777"/>
            <a:ext cx="11336482" cy="5512388"/>
          </a:xfrm>
        </p:spPr>
        <p:txBody>
          <a:bodyPr/>
          <a:lstStyle/>
          <a:p>
            <a:pPr marL="0" indent="0" algn="ctr">
              <a:buNone/>
            </a:pPr>
            <a:r>
              <a:rPr lang="es-MX" b="1" dirty="0" smtClean="0">
                <a:latin typeface="Arial Rounded MT Bold" pitchFamily="34" charset="0"/>
                <a:cs typeface="Tahoma" pitchFamily="34" charset="0"/>
              </a:rPr>
              <a:t>Autoridad Ambiental</a:t>
            </a:r>
            <a:endParaRPr lang="es-CO" b="1" dirty="0">
              <a:latin typeface="Arial Rounded MT Bold" pitchFamily="34" charset="0"/>
              <a:cs typeface="Tahoma" pitchFamily="34" charset="0"/>
            </a:endParaRPr>
          </a:p>
          <a:p>
            <a:pPr algn="just">
              <a:buNone/>
            </a:pPr>
            <a:endParaRPr lang="es-CO" dirty="0" smtClean="0"/>
          </a:p>
        </p:txBody>
      </p:sp>
      <p:pic>
        <p:nvPicPr>
          <p:cNvPr id="6" name="Imagen 5" descr="I:\Tecnico\HUMBERTO\Fotos Esmeraldal\Fotos Junio 2014\P106046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9840" y="1546409"/>
            <a:ext cx="5273040" cy="4138111"/>
          </a:xfrm>
          <a:prstGeom prst="rect">
            <a:avLst/>
          </a:prstGeom>
          <a:noFill/>
          <a:ln>
            <a:noFill/>
          </a:ln>
        </p:spPr>
      </p:pic>
      <p:sp>
        <p:nvSpPr>
          <p:cNvPr id="4" name="3 Rectángulo"/>
          <p:cNvSpPr/>
          <p:nvPr/>
        </p:nvSpPr>
        <p:spPr>
          <a:xfrm>
            <a:off x="655320" y="1730216"/>
            <a:ext cx="5196840" cy="3508653"/>
          </a:xfrm>
          <a:prstGeom prst="rect">
            <a:avLst/>
          </a:prstGeom>
        </p:spPr>
        <p:txBody>
          <a:bodyPr wrap="square">
            <a:spAutoFit/>
          </a:bodyPr>
          <a:lstStyle/>
          <a:p>
            <a:pPr algn="just"/>
            <a:r>
              <a:rPr lang="es-CO" sz="2400" dirty="0" smtClean="0">
                <a:latin typeface="Arial Rounded MT Bold" pitchFamily="34" charset="0"/>
                <a:cs typeface="Tahoma" pitchFamily="34" charset="0"/>
              </a:rPr>
              <a:t>Permisos Ambientales </a:t>
            </a:r>
          </a:p>
          <a:p>
            <a:pPr algn="just"/>
            <a:r>
              <a:rPr lang="es-CO" sz="2200" dirty="0" smtClean="0">
                <a:latin typeface="+mj-lt"/>
              </a:rPr>
              <a:t>Autorización, concesión, licencia o permiso otorgado para el uso y aprovechamiento de los recursos naturales renovables. </a:t>
            </a:r>
          </a:p>
          <a:p>
            <a:pPr algn="just"/>
            <a:endParaRPr lang="es-CO" sz="2200" dirty="0" smtClean="0">
              <a:latin typeface="+mj-lt"/>
            </a:endParaRPr>
          </a:p>
          <a:p>
            <a:pPr algn="just"/>
            <a:r>
              <a:rPr lang="es-CO" sz="2200" dirty="0" smtClean="0">
                <a:latin typeface="+mj-lt"/>
              </a:rPr>
              <a:t>Estos se desarrollan por medio de evaluación de información y visitas técnicas que dan como productos informes técnicos que a su vez son el insumo para actos administrativos.</a:t>
            </a:r>
          </a:p>
        </p:txBody>
      </p:sp>
    </p:spTree>
    <p:extLst>
      <p:ext uri="{BB962C8B-B14F-4D97-AF65-F5344CB8AC3E}">
        <p14:creationId xmlns:p14="http://schemas.microsoft.com/office/powerpoint/2010/main" val="11343633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50717" y="394854"/>
            <a:ext cx="11284527" cy="6224154"/>
          </a:xfrm>
        </p:spPr>
        <p:txBody>
          <a:bodyPr>
            <a:normAutofit/>
          </a:bodyPr>
          <a:lstStyle/>
          <a:p>
            <a:pPr>
              <a:buFontTx/>
              <a:buChar char="-"/>
            </a:pPr>
            <a:endParaRPr lang="es-CO" dirty="0" smtClean="0"/>
          </a:p>
          <a:p>
            <a:pPr>
              <a:buFontTx/>
              <a:buChar char="-"/>
            </a:pPr>
            <a:endParaRPr lang="es-CO" dirty="0" smtClean="0"/>
          </a:p>
          <a:p>
            <a:pPr>
              <a:buNone/>
            </a:pPr>
            <a:endParaRPr lang="es-CO" dirty="0" smtClean="0"/>
          </a:p>
          <a:p>
            <a:pPr lvl="3"/>
            <a:endParaRPr lang="es-CO" dirty="0" smtClean="0"/>
          </a:p>
          <a:p>
            <a:pPr algn="ctr">
              <a:buNone/>
            </a:pPr>
            <a:endParaRPr lang="es-CO" sz="1200" dirty="0" smtClean="0"/>
          </a:p>
          <a:p>
            <a:endParaRPr lang="es-CO" dirty="0" smtClean="0"/>
          </a:p>
          <a:p>
            <a:pPr marL="0" indent="0">
              <a:buNone/>
            </a:pPr>
            <a:endParaRPr lang="es-CO" dirty="0" smtClean="0"/>
          </a:p>
          <a:p>
            <a:endParaRPr lang="es-ES" dirty="0" smtClean="0"/>
          </a:p>
          <a:p>
            <a:endParaRPr lang="es-ES" dirty="0"/>
          </a:p>
        </p:txBody>
      </p:sp>
      <p:pic>
        <p:nvPicPr>
          <p:cNvPr id="4" name="Picture 3" descr="G:\SNC11313.JPG"/>
          <p:cNvPicPr>
            <a:picLocks noChangeAspect="1" noChangeArrowheads="1"/>
          </p:cNvPicPr>
          <p:nvPr/>
        </p:nvPicPr>
        <p:blipFill>
          <a:blip r:embed="rId4" cstate="print"/>
          <a:srcRect/>
          <a:stretch>
            <a:fillRect/>
          </a:stretch>
        </p:blipFill>
        <p:spPr bwMode="auto">
          <a:xfrm>
            <a:off x="3159064" y="2448964"/>
            <a:ext cx="3286394" cy="2199236"/>
          </a:xfrm>
          <a:prstGeom prst="rect">
            <a:avLst/>
          </a:prstGeom>
          <a:ln cmpd="dbl">
            <a:solidFill>
              <a:schemeClr val="tx1"/>
            </a:solidFill>
          </a:ln>
        </p:spPr>
      </p:pic>
      <p:pic>
        <p:nvPicPr>
          <p:cNvPr id="5" name="Picture 2" descr="G:\SNC11582.JPG"/>
          <p:cNvPicPr>
            <a:picLocks noChangeAspect="1" noChangeArrowheads="1"/>
          </p:cNvPicPr>
          <p:nvPr/>
        </p:nvPicPr>
        <p:blipFill>
          <a:blip r:embed="rId5" cstate="print"/>
          <a:srcRect/>
          <a:stretch>
            <a:fillRect/>
          </a:stretch>
        </p:blipFill>
        <p:spPr bwMode="auto">
          <a:xfrm>
            <a:off x="7073780" y="2407940"/>
            <a:ext cx="3853300" cy="2309794"/>
          </a:xfrm>
          <a:prstGeom prst="rect">
            <a:avLst/>
          </a:prstGeom>
          <a:ln cmpd="dbl">
            <a:solidFill>
              <a:schemeClr val="tx1"/>
            </a:solidFill>
          </a:ln>
        </p:spPr>
      </p:pic>
      <p:sp>
        <p:nvSpPr>
          <p:cNvPr id="6" name="5 Rectángulo"/>
          <p:cNvSpPr/>
          <p:nvPr/>
        </p:nvSpPr>
        <p:spPr>
          <a:xfrm>
            <a:off x="6761968" y="5064274"/>
            <a:ext cx="5016673" cy="584775"/>
          </a:xfrm>
          <a:prstGeom prst="rect">
            <a:avLst/>
          </a:prstGeom>
        </p:spPr>
        <p:txBody>
          <a:bodyPr wrap="square">
            <a:spAutoFit/>
          </a:bodyPr>
          <a:lstStyle/>
          <a:p>
            <a:pPr algn="just"/>
            <a:r>
              <a:rPr lang="es-CO" sz="1600" dirty="0">
                <a:latin typeface="+mj-lt"/>
              </a:rPr>
              <a:t>Plantas de tratamiento de aguas, morgues, cementerios, hospitales, construcciones, entre otras. </a:t>
            </a:r>
          </a:p>
        </p:txBody>
      </p:sp>
      <p:pic>
        <p:nvPicPr>
          <p:cNvPr id="3074" name="Picture 2" descr="IMG_20150714_085902"/>
          <p:cNvPicPr>
            <a:picLocks noChangeAspect="1" noChangeArrowheads="1"/>
          </p:cNvPicPr>
          <p:nvPr/>
        </p:nvPicPr>
        <p:blipFill>
          <a:blip r:embed="rId6"/>
          <a:srcRect/>
          <a:stretch>
            <a:fillRect/>
          </a:stretch>
        </p:blipFill>
        <p:spPr bwMode="auto">
          <a:xfrm>
            <a:off x="589767" y="2448964"/>
            <a:ext cx="2463327" cy="2199236"/>
          </a:xfrm>
          <a:prstGeom prst="rect">
            <a:avLst/>
          </a:prstGeom>
          <a:ln cmpd="dbl">
            <a:solidFill>
              <a:schemeClr val="tx1"/>
            </a:solidFill>
          </a:ln>
        </p:spPr>
      </p:pic>
      <p:sp>
        <p:nvSpPr>
          <p:cNvPr id="7" name="6 Rectángulo"/>
          <p:cNvSpPr/>
          <p:nvPr/>
        </p:nvSpPr>
        <p:spPr>
          <a:xfrm>
            <a:off x="6736080" y="1429435"/>
            <a:ext cx="6096000" cy="707886"/>
          </a:xfrm>
          <a:prstGeom prst="rect">
            <a:avLst/>
          </a:prstGeom>
        </p:spPr>
        <p:txBody>
          <a:bodyPr>
            <a:spAutoFit/>
          </a:bodyPr>
          <a:lstStyle/>
          <a:p>
            <a:pPr marL="342900" indent="-342900" algn="just">
              <a:buBlip>
                <a:blip r:embed="rId7"/>
              </a:buBlip>
            </a:pPr>
            <a:r>
              <a:rPr lang="es-CO" sz="2000" dirty="0" smtClean="0">
                <a:latin typeface="+mj-lt"/>
              </a:rPr>
              <a:t>Permiso de vertimientos </a:t>
            </a:r>
          </a:p>
          <a:p>
            <a:pPr marL="342900" indent="-342900" algn="just"/>
            <a:r>
              <a:rPr lang="es-CO" sz="2000" dirty="0" smtClean="0">
                <a:latin typeface="+mj-lt"/>
              </a:rPr>
              <a:t> Decreto 3930 de 2012 y Resolución 0631 de 2015</a:t>
            </a:r>
            <a:endParaRPr lang="es-CO" sz="2000" dirty="0">
              <a:latin typeface="+mj-lt"/>
            </a:endParaRPr>
          </a:p>
        </p:txBody>
      </p:sp>
      <p:sp>
        <p:nvSpPr>
          <p:cNvPr id="8" name="7 Rectángulo"/>
          <p:cNvSpPr/>
          <p:nvPr/>
        </p:nvSpPr>
        <p:spPr>
          <a:xfrm>
            <a:off x="518160" y="5102275"/>
            <a:ext cx="6096000" cy="584775"/>
          </a:xfrm>
          <a:prstGeom prst="rect">
            <a:avLst/>
          </a:prstGeom>
        </p:spPr>
        <p:txBody>
          <a:bodyPr>
            <a:spAutoFit/>
          </a:bodyPr>
          <a:lstStyle/>
          <a:p>
            <a:pPr>
              <a:buNone/>
            </a:pPr>
            <a:r>
              <a:rPr lang="es-CO" sz="1600" dirty="0" smtClean="0">
                <a:latin typeface="+mj-lt"/>
              </a:rPr>
              <a:t>Planta de potabilización, Construcciones como vías, viviendas, colegios, entre otras. </a:t>
            </a:r>
          </a:p>
        </p:txBody>
      </p:sp>
      <p:sp>
        <p:nvSpPr>
          <p:cNvPr id="9" name="8 Rectángulo"/>
          <p:cNvSpPr/>
          <p:nvPr/>
        </p:nvSpPr>
        <p:spPr>
          <a:xfrm>
            <a:off x="381000" y="1459915"/>
            <a:ext cx="6096000" cy="707886"/>
          </a:xfrm>
          <a:prstGeom prst="rect">
            <a:avLst/>
          </a:prstGeom>
        </p:spPr>
        <p:txBody>
          <a:bodyPr>
            <a:spAutoFit/>
          </a:bodyPr>
          <a:lstStyle/>
          <a:p>
            <a:pPr marL="342900" indent="-342900" algn="just">
              <a:buBlip>
                <a:blip r:embed="rId7"/>
              </a:buBlip>
            </a:pPr>
            <a:r>
              <a:rPr lang="es-CO" sz="2000" dirty="0" smtClean="0">
                <a:latin typeface="+mj-lt"/>
              </a:rPr>
              <a:t>Concesión aguas (superficiales - Subterráneas) - Decreto 1541 de 1978</a:t>
            </a:r>
            <a:endParaRPr lang="es-CO" sz="2000" dirty="0">
              <a:latin typeface="+mj-lt"/>
            </a:endParaRPr>
          </a:p>
        </p:txBody>
      </p:sp>
      <p:sp>
        <p:nvSpPr>
          <p:cNvPr id="10" name="9 Rectángulo"/>
          <p:cNvSpPr/>
          <p:nvPr/>
        </p:nvSpPr>
        <p:spPr>
          <a:xfrm>
            <a:off x="4070662" y="531614"/>
            <a:ext cx="3773790" cy="523220"/>
          </a:xfrm>
          <a:prstGeom prst="rect">
            <a:avLst/>
          </a:prstGeom>
        </p:spPr>
        <p:txBody>
          <a:bodyPr wrap="none">
            <a:spAutoFit/>
          </a:bodyPr>
          <a:lstStyle/>
          <a:p>
            <a:pPr algn="ctr"/>
            <a:r>
              <a:rPr lang="es-MX" sz="2800" b="1" dirty="0" smtClean="0">
                <a:latin typeface="Arial Rounded MT Bold" pitchFamily="34" charset="0"/>
                <a:cs typeface="Tahoma" pitchFamily="34" charset="0"/>
              </a:rPr>
              <a:t>Autoridad Ambiental</a:t>
            </a:r>
            <a:endParaRPr lang="es-CO" sz="2800" b="1" dirty="0">
              <a:latin typeface="Arial Rounded MT Bold" pitchFamily="34" charset="0"/>
              <a:cs typeface="Tahoma" pitchFamily="34" charset="0"/>
            </a:endParaRPr>
          </a:p>
        </p:txBody>
      </p:sp>
    </p:spTree>
    <p:extLst>
      <p:ext uri="{BB962C8B-B14F-4D97-AF65-F5344CB8AC3E}">
        <p14:creationId xmlns:p14="http://schemas.microsoft.com/office/powerpoint/2010/main" val="35084377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26163" y="2248849"/>
            <a:ext cx="5572806" cy="4609151"/>
          </a:xfrm>
        </p:spPr>
        <p:txBody>
          <a:bodyPr/>
          <a:lstStyle/>
          <a:p>
            <a:pPr marL="342900" indent="-342900" algn="just">
              <a:buBlip>
                <a:blip r:embed="rId4"/>
              </a:buBlip>
            </a:pPr>
            <a:r>
              <a:rPr lang="es-CO" sz="2400" dirty="0">
                <a:latin typeface="Calibri Light"/>
              </a:rPr>
              <a:t>Permiso o autorización de aprovechamiento forestal - Ley 1437 de 2011</a:t>
            </a:r>
          </a:p>
          <a:p>
            <a:pPr>
              <a:buNone/>
            </a:pPr>
            <a:endParaRPr lang="es-CO" sz="2400" dirty="0" smtClean="0"/>
          </a:p>
          <a:p>
            <a:endParaRPr lang="es-CO" sz="2400" dirty="0" smtClean="0">
              <a:latin typeface="Arial" panose="020B0604020202020204" pitchFamily="34" charset="0"/>
              <a:cs typeface="Arial" panose="020B0604020202020204" pitchFamily="34" charset="0"/>
            </a:endParaRPr>
          </a:p>
          <a:p>
            <a:pPr marL="342900" indent="-342900" algn="just">
              <a:buBlip>
                <a:blip r:embed="rId4"/>
              </a:buBlip>
            </a:pPr>
            <a:r>
              <a:rPr lang="es-CO" sz="2400" dirty="0">
                <a:latin typeface="Calibri Light"/>
              </a:rPr>
              <a:t>Permisos de estudio – Ley 1437 de 2011</a:t>
            </a:r>
          </a:p>
          <a:p>
            <a:pPr>
              <a:buNone/>
            </a:pPr>
            <a:endParaRPr lang="es-ES" sz="2400" dirty="0"/>
          </a:p>
        </p:txBody>
      </p:sp>
      <p:sp>
        <p:nvSpPr>
          <p:cNvPr id="6" name="5 Rectángulo"/>
          <p:cNvSpPr/>
          <p:nvPr/>
        </p:nvSpPr>
        <p:spPr>
          <a:xfrm>
            <a:off x="6415952" y="3684616"/>
            <a:ext cx="5684401" cy="276999"/>
          </a:xfrm>
          <a:prstGeom prst="rect">
            <a:avLst/>
          </a:prstGeom>
        </p:spPr>
        <p:txBody>
          <a:bodyPr wrap="square">
            <a:spAutoFit/>
          </a:bodyPr>
          <a:lstStyle/>
          <a:p>
            <a:pPr algn="ctr"/>
            <a:r>
              <a:rPr lang="es-CO" sz="1200" dirty="0">
                <a:latin typeface="+mj-lt"/>
              </a:rPr>
              <a:t>Adecuación de vías, construcción de infraestructura, adecuación de terrenos, entre otras </a:t>
            </a:r>
          </a:p>
        </p:txBody>
      </p:sp>
      <p:pic>
        <p:nvPicPr>
          <p:cNvPr id="1026" name="Picture 2"/>
          <p:cNvPicPr>
            <a:picLocks noChangeAspect="1" noChangeArrowheads="1"/>
          </p:cNvPicPr>
          <p:nvPr/>
        </p:nvPicPr>
        <p:blipFill>
          <a:blip r:embed="rId5"/>
          <a:srcRect/>
          <a:stretch>
            <a:fillRect/>
          </a:stretch>
        </p:blipFill>
        <p:spPr bwMode="auto">
          <a:xfrm>
            <a:off x="7101840" y="3963304"/>
            <a:ext cx="4677562" cy="2382294"/>
          </a:xfrm>
          <a:prstGeom prst="rect">
            <a:avLst/>
          </a:prstGeom>
          <a:ln cmpd="dbl">
            <a:solidFill>
              <a:schemeClr val="tx1"/>
            </a:solidFill>
          </a:ln>
        </p:spPr>
      </p:pic>
      <p:sp>
        <p:nvSpPr>
          <p:cNvPr id="8" name="7 Rectángulo"/>
          <p:cNvSpPr/>
          <p:nvPr/>
        </p:nvSpPr>
        <p:spPr>
          <a:xfrm>
            <a:off x="7406640" y="6396335"/>
            <a:ext cx="4282440"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s-CO" sz="1200" dirty="0">
                <a:latin typeface="+mj-lt"/>
              </a:rPr>
              <a:t>Recolección de especies para solicitar Licencia Ambiental de PCHs, Extracción de Material, entre otras. </a:t>
            </a:r>
          </a:p>
        </p:txBody>
      </p:sp>
      <p:pic>
        <p:nvPicPr>
          <p:cNvPr id="1027" name="Picture 3" descr="SAM_4333"/>
          <p:cNvPicPr>
            <a:picLocks noChangeAspect="1" noChangeArrowheads="1"/>
          </p:cNvPicPr>
          <p:nvPr/>
        </p:nvPicPr>
        <p:blipFill>
          <a:blip r:embed="rId6"/>
          <a:srcRect/>
          <a:stretch>
            <a:fillRect/>
          </a:stretch>
        </p:blipFill>
        <p:spPr bwMode="auto">
          <a:xfrm>
            <a:off x="7162800" y="1087005"/>
            <a:ext cx="4614929" cy="2597611"/>
          </a:xfrm>
          <a:prstGeom prst="rect">
            <a:avLst/>
          </a:prstGeom>
          <a:ln cmpd="dbl">
            <a:solidFill>
              <a:schemeClr val="tx1"/>
            </a:solidFill>
          </a:ln>
        </p:spPr>
      </p:pic>
      <p:sp>
        <p:nvSpPr>
          <p:cNvPr id="7" name="6 Rectángulo"/>
          <p:cNvSpPr/>
          <p:nvPr/>
        </p:nvSpPr>
        <p:spPr>
          <a:xfrm>
            <a:off x="3628702" y="379214"/>
            <a:ext cx="4294766" cy="584775"/>
          </a:xfrm>
          <a:prstGeom prst="rect">
            <a:avLst/>
          </a:prstGeom>
        </p:spPr>
        <p:txBody>
          <a:bodyPr wrap="none">
            <a:spAutoFit/>
          </a:bodyPr>
          <a:lstStyle/>
          <a:p>
            <a:pPr algn="ctr"/>
            <a:r>
              <a:rPr lang="es-MX" sz="3200" b="1" dirty="0" smtClean="0">
                <a:latin typeface="Arial Rounded MT Bold" pitchFamily="34" charset="0"/>
                <a:cs typeface="Tahoma" pitchFamily="34" charset="0"/>
              </a:rPr>
              <a:t>Autoridad Ambiental</a:t>
            </a:r>
            <a:endParaRPr lang="es-CO" sz="3200" b="1" dirty="0">
              <a:latin typeface="Arial Rounded MT Bold" pitchFamily="34" charset="0"/>
              <a:cs typeface="Tahoma" pitchFamily="34" charset="0"/>
            </a:endParaRPr>
          </a:p>
        </p:txBody>
      </p:sp>
    </p:spTree>
    <p:extLst>
      <p:ext uri="{BB962C8B-B14F-4D97-AF65-F5344CB8AC3E}">
        <p14:creationId xmlns:p14="http://schemas.microsoft.com/office/powerpoint/2010/main" val="30388971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28254" y="1141047"/>
            <a:ext cx="5943601" cy="5029200"/>
          </a:xfrm>
        </p:spPr>
        <p:txBody>
          <a:bodyPr/>
          <a:lstStyle/>
          <a:p>
            <a:pPr marL="342900" indent="-342900" algn="just">
              <a:buBlip>
                <a:blip r:embed="rId4"/>
              </a:buBlip>
            </a:pPr>
            <a:r>
              <a:rPr lang="es-CO" sz="2000" dirty="0">
                <a:latin typeface="Calibri Light"/>
              </a:rPr>
              <a:t>Autorización para ocupación de cauce - Decreto 1541 de 1978 Articulo 104</a:t>
            </a:r>
          </a:p>
          <a:p>
            <a:pPr marL="0" indent="0">
              <a:buNone/>
            </a:pPr>
            <a:endParaRPr lang="es-CO" sz="2000" dirty="0" smtClean="0"/>
          </a:p>
          <a:p>
            <a:pPr marL="0" indent="0">
              <a:buNone/>
            </a:pPr>
            <a:endParaRPr lang="es-CO" sz="2000" dirty="0" smtClean="0"/>
          </a:p>
          <a:p>
            <a:pPr>
              <a:buNone/>
            </a:pPr>
            <a:r>
              <a:rPr lang="es-CO" sz="2000" dirty="0" smtClean="0"/>
              <a:t>  </a:t>
            </a:r>
          </a:p>
          <a:p>
            <a:pPr>
              <a:buNone/>
            </a:pPr>
            <a:endParaRPr lang="es-CO" sz="2000" dirty="0"/>
          </a:p>
          <a:p>
            <a:pPr>
              <a:buNone/>
            </a:pPr>
            <a:endParaRPr lang="es-CO" sz="2000" dirty="0" smtClean="0"/>
          </a:p>
          <a:p>
            <a:pPr>
              <a:buNone/>
            </a:pPr>
            <a:endParaRPr lang="es-CO" sz="2000" dirty="0" smtClean="0"/>
          </a:p>
          <a:p>
            <a:pPr>
              <a:buNone/>
            </a:pPr>
            <a:endParaRPr lang="es-CO" dirty="0" smtClean="0"/>
          </a:p>
          <a:p>
            <a:endParaRPr lang="es-ES" dirty="0"/>
          </a:p>
        </p:txBody>
      </p:sp>
      <p:sp>
        <p:nvSpPr>
          <p:cNvPr id="4" name="3 Rectángulo"/>
          <p:cNvSpPr/>
          <p:nvPr/>
        </p:nvSpPr>
        <p:spPr>
          <a:xfrm>
            <a:off x="841028" y="5548966"/>
            <a:ext cx="5784526" cy="338554"/>
          </a:xfrm>
          <a:prstGeom prst="rect">
            <a:avLst/>
          </a:prstGeom>
        </p:spPr>
        <p:txBody>
          <a:bodyPr wrap="square">
            <a:spAutoFit/>
          </a:bodyPr>
          <a:lstStyle/>
          <a:p>
            <a:pPr algn="ctr"/>
            <a:r>
              <a:rPr lang="es-CO" sz="1600" dirty="0">
                <a:latin typeface="+mj-lt"/>
              </a:rPr>
              <a:t>Puentes, infraestructura vial, obras de captación, entre otras.</a:t>
            </a:r>
          </a:p>
        </p:txBody>
      </p:sp>
      <p:pic>
        <p:nvPicPr>
          <p:cNvPr id="5" name="3 Marcador de contenido" descr="box.jpg"/>
          <p:cNvPicPr>
            <a:picLocks noChangeAspect="1"/>
          </p:cNvPicPr>
          <p:nvPr/>
        </p:nvPicPr>
        <p:blipFill>
          <a:blip r:embed="rId5" cstate="print"/>
          <a:stretch>
            <a:fillRect/>
          </a:stretch>
        </p:blipFill>
        <p:spPr>
          <a:xfrm>
            <a:off x="1583684" y="2445542"/>
            <a:ext cx="4024636" cy="3018476"/>
          </a:xfrm>
          <a:prstGeom prst="rect">
            <a:avLst/>
          </a:prstGeom>
          <a:ln cmpd="dbl">
            <a:solidFill>
              <a:schemeClr val="tx1"/>
            </a:solidFill>
          </a:ln>
        </p:spPr>
      </p:pic>
      <p:sp>
        <p:nvSpPr>
          <p:cNvPr id="6" name="5 Rectángulo"/>
          <p:cNvSpPr/>
          <p:nvPr/>
        </p:nvSpPr>
        <p:spPr>
          <a:xfrm>
            <a:off x="7757160" y="5583595"/>
            <a:ext cx="3489960" cy="338554"/>
          </a:xfrm>
          <a:prstGeom prst="rect">
            <a:avLst/>
          </a:prstGeom>
        </p:spPr>
        <p:txBody>
          <a:bodyPr wrap="square">
            <a:spAutoFit/>
          </a:bodyPr>
          <a:lstStyle/>
          <a:p>
            <a:pPr algn="ctr"/>
            <a:r>
              <a:rPr lang="es-CO" sz="1600" dirty="0">
                <a:latin typeface="+mj-lt"/>
              </a:rPr>
              <a:t>Hornos crematorios, </a:t>
            </a:r>
            <a:r>
              <a:rPr lang="es-CO" sz="1600" dirty="0" smtClean="0">
                <a:latin typeface="+mj-lt"/>
              </a:rPr>
              <a:t>incineradores </a:t>
            </a:r>
            <a:endParaRPr lang="es-CO" sz="1600" dirty="0">
              <a:latin typeface="+mj-lt"/>
            </a:endParaRPr>
          </a:p>
        </p:txBody>
      </p:sp>
      <p:pic>
        <p:nvPicPr>
          <p:cNvPr id="2050" name="Picture 2" descr="IMG_20150625_123036"/>
          <p:cNvPicPr>
            <a:picLocks noChangeAspect="1" noChangeArrowheads="1"/>
          </p:cNvPicPr>
          <p:nvPr/>
        </p:nvPicPr>
        <p:blipFill>
          <a:blip r:embed="rId6"/>
          <a:srcRect/>
          <a:stretch>
            <a:fillRect/>
          </a:stretch>
        </p:blipFill>
        <p:spPr bwMode="auto">
          <a:xfrm>
            <a:off x="7574280" y="2401869"/>
            <a:ext cx="3530716" cy="3235353"/>
          </a:xfrm>
          <a:prstGeom prst="rect">
            <a:avLst/>
          </a:prstGeom>
          <a:ln cmpd="dbl">
            <a:solidFill>
              <a:schemeClr val="tx1"/>
            </a:solidFill>
          </a:ln>
        </p:spPr>
      </p:pic>
      <p:sp>
        <p:nvSpPr>
          <p:cNvPr id="7" name="6 Rectángulo"/>
          <p:cNvSpPr/>
          <p:nvPr/>
        </p:nvSpPr>
        <p:spPr>
          <a:xfrm>
            <a:off x="7025640" y="1109395"/>
            <a:ext cx="4770120" cy="1015663"/>
          </a:xfrm>
          <a:prstGeom prst="rect">
            <a:avLst/>
          </a:prstGeom>
        </p:spPr>
        <p:txBody>
          <a:bodyPr wrap="square">
            <a:spAutoFit/>
          </a:bodyPr>
          <a:lstStyle/>
          <a:p>
            <a:pPr marL="342900" indent="-342900" algn="just">
              <a:buBlip>
                <a:blip r:embed="rId4"/>
              </a:buBlip>
            </a:pPr>
            <a:r>
              <a:rPr lang="es-CO" sz="2000" dirty="0" smtClean="0">
                <a:latin typeface="Calibri Light"/>
              </a:rPr>
              <a:t>Permiso de emisiones atmosféricas – </a:t>
            </a:r>
          </a:p>
          <a:p>
            <a:pPr marL="342900" indent="-342900" algn="just"/>
            <a:r>
              <a:rPr lang="es-CO" sz="2000" dirty="0" smtClean="0">
                <a:latin typeface="Calibri Light"/>
              </a:rPr>
              <a:t>Decreto 948 de 1995 y Resoluciones 619 de 1997 y 532 de 2005</a:t>
            </a:r>
            <a:endParaRPr lang="es-CO" sz="2000" dirty="0">
              <a:latin typeface="Calibri Light"/>
            </a:endParaRPr>
          </a:p>
        </p:txBody>
      </p:sp>
      <p:sp>
        <p:nvSpPr>
          <p:cNvPr id="8" name="7 Rectángulo"/>
          <p:cNvSpPr/>
          <p:nvPr/>
        </p:nvSpPr>
        <p:spPr>
          <a:xfrm>
            <a:off x="4070662" y="531614"/>
            <a:ext cx="3773790" cy="523220"/>
          </a:xfrm>
          <a:prstGeom prst="rect">
            <a:avLst/>
          </a:prstGeom>
        </p:spPr>
        <p:txBody>
          <a:bodyPr wrap="none">
            <a:spAutoFit/>
          </a:bodyPr>
          <a:lstStyle/>
          <a:p>
            <a:pPr algn="ctr"/>
            <a:r>
              <a:rPr lang="es-MX" sz="2800" b="1" dirty="0" smtClean="0">
                <a:latin typeface="Arial Rounded MT Bold" pitchFamily="34" charset="0"/>
                <a:cs typeface="Tahoma" pitchFamily="34" charset="0"/>
              </a:rPr>
              <a:t>Autoridad Ambiental</a:t>
            </a:r>
            <a:endParaRPr lang="es-CO" sz="2800" b="1" dirty="0">
              <a:latin typeface="Arial Rounded MT Bold" pitchFamily="34" charset="0"/>
              <a:cs typeface="Tahoma" pitchFamily="34" charset="0"/>
            </a:endParaRPr>
          </a:p>
        </p:txBody>
      </p:sp>
    </p:spTree>
    <p:extLst>
      <p:ext uri="{BB962C8B-B14F-4D97-AF65-F5344CB8AC3E}">
        <p14:creationId xmlns:p14="http://schemas.microsoft.com/office/powerpoint/2010/main" val="12919497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17352" y="2007665"/>
            <a:ext cx="5163523" cy="1096447"/>
          </a:xfrm>
        </p:spPr>
        <p:txBody>
          <a:bodyPr/>
          <a:lstStyle/>
          <a:p>
            <a:pPr marL="342900" indent="-342900" algn="just">
              <a:buBlip>
                <a:blip r:embed="rId4"/>
              </a:buBlip>
            </a:pPr>
            <a:r>
              <a:rPr lang="es-CO" sz="2000" dirty="0">
                <a:latin typeface="+mj-lt"/>
              </a:rPr>
              <a:t>Licencia Ambiental – Decreto 2041 de 2014</a:t>
            </a:r>
          </a:p>
          <a:p>
            <a:endParaRPr lang="es-CO" sz="2000" dirty="0" smtClean="0">
              <a:latin typeface="+mj-lt"/>
            </a:endParaRPr>
          </a:p>
          <a:p>
            <a:pPr marL="0" indent="0">
              <a:buNone/>
            </a:pPr>
            <a:endParaRPr lang="es-ES" sz="2000" dirty="0">
              <a:latin typeface="+mj-lt"/>
            </a:endParaRPr>
          </a:p>
        </p:txBody>
      </p:sp>
      <p:sp>
        <p:nvSpPr>
          <p:cNvPr id="4" name="3 Rectángulo"/>
          <p:cNvSpPr/>
          <p:nvPr/>
        </p:nvSpPr>
        <p:spPr>
          <a:xfrm>
            <a:off x="7173165" y="3872270"/>
            <a:ext cx="4834288" cy="276999"/>
          </a:xfrm>
          <a:prstGeom prst="rect">
            <a:avLst/>
          </a:prstGeom>
        </p:spPr>
        <p:txBody>
          <a:bodyPr wrap="square">
            <a:spAutoFit/>
          </a:bodyPr>
          <a:lstStyle/>
          <a:p>
            <a:pPr algn="ctr"/>
            <a:r>
              <a:rPr lang="es-CO" sz="1200" dirty="0"/>
              <a:t>Rellenos sanitarios, vías nuevas, proyectos </a:t>
            </a:r>
            <a:r>
              <a:rPr lang="es-CO" sz="1200" dirty="0" smtClean="0"/>
              <a:t>hidroeléctricos</a:t>
            </a:r>
            <a:r>
              <a:rPr lang="es-CO" sz="1200" dirty="0"/>
              <a:t>.</a:t>
            </a:r>
          </a:p>
        </p:txBody>
      </p:sp>
      <p:pic>
        <p:nvPicPr>
          <p:cNvPr id="7" name="6 Imagen" descr="DSC01601.JPG"/>
          <p:cNvPicPr>
            <a:picLocks noChangeAspect="1"/>
          </p:cNvPicPr>
          <p:nvPr/>
        </p:nvPicPr>
        <p:blipFill>
          <a:blip r:embed="rId5" cstate="print"/>
          <a:stretch>
            <a:fillRect/>
          </a:stretch>
        </p:blipFill>
        <p:spPr>
          <a:xfrm>
            <a:off x="7433012" y="1537412"/>
            <a:ext cx="4150859" cy="2334858"/>
          </a:xfrm>
          <a:prstGeom prst="rect">
            <a:avLst/>
          </a:prstGeom>
        </p:spPr>
      </p:pic>
      <p:sp>
        <p:nvSpPr>
          <p:cNvPr id="5" name="2 Marcador de contenido"/>
          <p:cNvSpPr txBox="1">
            <a:spLocks/>
          </p:cNvSpPr>
          <p:nvPr/>
        </p:nvSpPr>
        <p:spPr>
          <a:xfrm>
            <a:off x="595432" y="3264869"/>
            <a:ext cx="5669593" cy="33804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Blip>
                <a:blip r:embed="rId4"/>
              </a:buBlip>
            </a:pPr>
            <a:r>
              <a:rPr lang="es-CO" sz="2000" dirty="0">
                <a:latin typeface="+mj-lt"/>
              </a:rPr>
              <a:t>CONTROL Y SEGUIMIENTO A LOS PERMISOS AMBIENTALES Y AL TERRITORIO: </a:t>
            </a:r>
            <a:endParaRPr lang="es-CO" sz="2000" dirty="0" smtClean="0">
              <a:latin typeface="+mj-lt"/>
            </a:endParaRPr>
          </a:p>
          <a:p>
            <a:pPr marL="0" indent="0" algn="just">
              <a:buNone/>
            </a:pPr>
            <a:r>
              <a:rPr lang="es-CO" sz="2000" dirty="0" smtClean="0">
                <a:latin typeface="+mj-lt"/>
              </a:rPr>
              <a:t>Verificación </a:t>
            </a:r>
            <a:r>
              <a:rPr lang="es-CO" sz="2000" dirty="0">
                <a:latin typeface="+mj-lt"/>
              </a:rPr>
              <a:t>al correcto </a:t>
            </a:r>
            <a:r>
              <a:rPr lang="es-CO" sz="2000" dirty="0" smtClean="0">
                <a:latin typeface="+mj-lt"/>
              </a:rPr>
              <a:t>aprovechamiento de </a:t>
            </a:r>
            <a:r>
              <a:rPr lang="es-CO" sz="2000" dirty="0">
                <a:latin typeface="+mj-lt"/>
              </a:rPr>
              <a:t>los recursos naturales otorgados y control al territorio para atender las Peticiones y quejas que son presentadas por los usuarios. Fruto de el control o de las peticiones y quejas se puede generar un proceso sancionatorio. </a:t>
            </a:r>
          </a:p>
        </p:txBody>
      </p:sp>
      <p:grpSp>
        <p:nvGrpSpPr>
          <p:cNvPr id="6" name="Grupo 5"/>
          <p:cNvGrpSpPr/>
          <p:nvPr/>
        </p:nvGrpSpPr>
        <p:grpSpPr>
          <a:xfrm>
            <a:off x="6718481" y="4247804"/>
            <a:ext cx="5288972" cy="2389907"/>
            <a:chOff x="2830244" y="2420401"/>
            <a:chExt cx="6956416" cy="2436239"/>
          </a:xfrm>
        </p:grpSpPr>
        <p:pic>
          <p:nvPicPr>
            <p:cNvPr id="8" name="Imagen 7"/>
            <p:cNvPicPr>
              <a:picLocks noChangeAspect="1"/>
            </p:cNvPicPr>
            <p:nvPr/>
          </p:nvPicPr>
          <p:blipFill rotWithShape="1">
            <a:blip r:embed="rId6" cstate="print">
              <a:extLst>
                <a:ext uri="{28A0092B-C50C-407E-A947-70E740481C1C}">
                  <a14:useLocalDpi xmlns:a14="http://schemas.microsoft.com/office/drawing/2010/main" val="0"/>
                </a:ext>
              </a:extLst>
            </a:blip>
            <a:srcRect l="8170" r="7571"/>
            <a:stretch/>
          </p:blipFill>
          <p:spPr>
            <a:xfrm>
              <a:off x="2830244" y="2420401"/>
              <a:ext cx="6956416" cy="2436239"/>
            </a:xfrm>
            <a:prstGeom prst="rect">
              <a:avLst/>
            </a:prstGeom>
          </p:spPr>
        </p:pic>
        <p:sp>
          <p:nvSpPr>
            <p:cNvPr id="9" name="Elipse 8"/>
            <p:cNvSpPr/>
            <p:nvPr/>
          </p:nvSpPr>
          <p:spPr>
            <a:xfrm>
              <a:off x="5314646" y="3737101"/>
              <a:ext cx="3205909" cy="109066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sp>
        <p:nvSpPr>
          <p:cNvPr id="10" name="9 Rectángulo"/>
          <p:cNvSpPr/>
          <p:nvPr/>
        </p:nvSpPr>
        <p:spPr>
          <a:xfrm>
            <a:off x="3781102" y="501134"/>
            <a:ext cx="3773790" cy="523220"/>
          </a:xfrm>
          <a:prstGeom prst="rect">
            <a:avLst/>
          </a:prstGeom>
        </p:spPr>
        <p:txBody>
          <a:bodyPr wrap="none">
            <a:spAutoFit/>
          </a:bodyPr>
          <a:lstStyle/>
          <a:p>
            <a:pPr algn="ctr"/>
            <a:r>
              <a:rPr lang="es-MX" sz="2800" b="1" dirty="0" smtClean="0">
                <a:latin typeface="Arial Rounded MT Bold" pitchFamily="34" charset="0"/>
                <a:cs typeface="Tahoma" pitchFamily="34" charset="0"/>
              </a:rPr>
              <a:t>Autoridad Ambiental</a:t>
            </a:r>
            <a:endParaRPr lang="es-CO" sz="2800" b="1" dirty="0">
              <a:latin typeface="Arial Rounded MT Bold" pitchFamily="34" charset="0"/>
              <a:cs typeface="Tahoma" pitchFamily="34" charset="0"/>
            </a:endParaRPr>
          </a:p>
        </p:txBody>
      </p:sp>
    </p:spTree>
    <p:extLst>
      <p:ext uri="{BB962C8B-B14F-4D97-AF65-F5344CB8AC3E}">
        <p14:creationId xmlns:p14="http://schemas.microsoft.com/office/powerpoint/2010/main" val="23982506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1958860" y="366502"/>
            <a:ext cx="7982119" cy="523220"/>
          </a:xfrm>
          <a:prstGeom prst="rect">
            <a:avLst/>
          </a:prstGeom>
          <a:noFill/>
        </p:spPr>
        <p:txBody>
          <a:bodyPr wrap="square" rtlCol="0">
            <a:spAutoFit/>
          </a:bodyPr>
          <a:lstStyle/>
          <a:p>
            <a:pPr algn="ctr"/>
            <a:r>
              <a:rPr lang="es-CO" sz="2800" b="1" dirty="0">
                <a:latin typeface="Arial Rounded MT Bold" pitchFamily="34" charset="0"/>
                <a:cs typeface="Tahoma" pitchFamily="34" charset="0"/>
              </a:rPr>
              <a:t>Señor (a) Alcalde tenga en Cuenta…</a:t>
            </a:r>
          </a:p>
        </p:txBody>
      </p:sp>
      <p:sp>
        <p:nvSpPr>
          <p:cNvPr id="5" name="Rectángulo redondeado 4"/>
          <p:cNvSpPr/>
          <p:nvPr/>
        </p:nvSpPr>
        <p:spPr>
          <a:xfrm>
            <a:off x="822960" y="1280160"/>
            <a:ext cx="10744200" cy="4739640"/>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just">
              <a:buBlip>
                <a:blip r:embed="rId4"/>
              </a:buBlip>
            </a:pPr>
            <a:endParaRPr lang="es-CO" sz="2000" dirty="0">
              <a:solidFill>
                <a:schemeClr val="tx1"/>
              </a:solidFill>
              <a:latin typeface="Calibri Light"/>
            </a:endParaRPr>
          </a:p>
          <a:p>
            <a:pPr marL="257175" indent="-257175" algn="just">
              <a:buBlip>
                <a:blip r:embed="rId4"/>
              </a:buBlip>
            </a:pPr>
            <a:r>
              <a:rPr lang="es-CO" sz="2200" dirty="0">
                <a:solidFill>
                  <a:schemeClr val="tx1"/>
                </a:solidFill>
                <a:latin typeface="Calibri Light"/>
              </a:rPr>
              <a:t>Considerar dentro de los proyectos u obras a ejecutar en su plan de desarrollo los valores de los estudios requeridos para adelantar los tramites ambientales. </a:t>
            </a:r>
          </a:p>
          <a:p>
            <a:pPr marL="257175" indent="-257175" algn="just">
              <a:buBlip>
                <a:blip r:embed="rId4"/>
              </a:buBlip>
            </a:pPr>
            <a:r>
              <a:rPr lang="es-ES" sz="2200" dirty="0">
                <a:solidFill>
                  <a:schemeClr val="tx1"/>
                </a:solidFill>
                <a:latin typeface="Calibri Light"/>
              </a:rPr>
              <a:t>Verificar dentro de Plan de Ordenamiento Territorial la factibilidad de los proyectos u obras a ejecutar en su plan de desarrollo, de acuerdo a los usos del suelo y las restricciones que el mismo tenga. </a:t>
            </a:r>
            <a:endParaRPr lang="es-CO" sz="2200" dirty="0">
              <a:solidFill>
                <a:schemeClr val="tx1"/>
              </a:solidFill>
              <a:latin typeface="Calibri Light"/>
            </a:endParaRPr>
          </a:p>
          <a:p>
            <a:pPr marL="257175" indent="-257175" algn="just">
              <a:buBlip>
                <a:blip r:embed="rId4"/>
              </a:buBlip>
            </a:pPr>
            <a:r>
              <a:rPr lang="es-CO" sz="2200" dirty="0">
                <a:solidFill>
                  <a:schemeClr val="tx1"/>
                </a:solidFill>
                <a:latin typeface="Calibri Light"/>
              </a:rPr>
              <a:t>Considerar dentro de los proyectos u obras a ejecutar en su plan de desarrollo los tiempos que se requieren para adelantar los estudios a entregar a </a:t>
            </a:r>
            <a:r>
              <a:rPr lang="es-CO" sz="2200" dirty="0" err="1">
                <a:solidFill>
                  <a:schemeClr val="tx1"/>
                </a:solidFill>
                <a:latin typeface="Calibri Light"/>
              </a:rPr>
              <a:t>Corantioquia</a:t>
            </a:r>
            <a:r>
              <a:rPr lang="es-CO" sz="2200" dirty="0">
                <a:solidFill>
                  <a:schemeClr val="tx1"/>
                </a:solidFill>
                <a:latin typeface="Calibri Light"/>
              </a:rPr>
              <a:t>, al igual que el tiempo  necesario por parte de la Corporación para su evaluación. </a:t>
            </a:r>
          </a:p>
          <a:p>
            <a:pPr marL="257175" indent="-257175" algn="just">
              <a:buBlip>
                <a:blip r:embed="rId4"/>
              </a:buBlip>
            </a:pPr>
            <a:r>
              <a:rPr lang="es-ES" sz="2200" dirty="0">
                <a:solidFill>
                  <a:schemeClr val="tx1"/>
                </a:solidFill>
                <a:latin typeface="Calibri Light"/>
              </a:rPr>
              <a:t>Trabajar de la mano con </a:t>
            </a:r>
            <a:r>
              <a:rPr lang="es-ES" sz="2200" dirty="0" err="1">
                <a:solidFill>
                  <a:schemeClr val="tx1"/>
                </a:solidFill>
                <a:latin typeface="Calibri Light"/>
              </a:rPr>
              <a:t>Corantioquia</a:t>
            </a:r>
            <a:r>
              <a:rPr lang="es-ES" sz="2200" dirty="0">
                <a:solidFill>
                  <a:schemeClr val="tx1"/>
                </a:solidFill>
                <a:latin typeface="Calibri Light"/>
              </a:rPr>
              <a:t> para incrementar la legalización de los acueductos </a:t>
            </a:r>
            <a:r>
              <a:rPr lang="es-ES" sz="2200" dirty="0" err="1">
                <a:solidFill>
                  <a:schemeClr val="tx1"/>
                </a:solidFill>
                <a:latin typeface="Calibri Light"/>
              </a:rPr>
              <a:t>veredales</a:t>
            </a:r>
            <a:r>
              <a:rPr lang="es-ES" sz="2200" dirty="0">
                <a:solidFill>
                  <a:schemeClr val="tx1"/>
                </a:solidFill>
                <a:latin typeface="Calibri Light"/>
              </a:rPr>
              <a:t> y el buen uso del recurso hídrico. </a:t>
            </a:r>
            <a:endParaRPr lang="es-CO" sz="2200" dirty="0">
              <a:solidFill>
                <a:schemeClr val="tx1"/>
              </a:solidFill>
              <a:latin typeface="Calibri Light"/>
            </a:endParaRPr>
          </a:p>
          <a:p>
            <a:pPr marL="257175" indent="-257175" algn="just">
              <a:buBlip>
                <a:blip r:embed="rId4"/>
              </a:buBlip>
            </a:pPr>
            <a:r>
              <a:rPr lang="es-CO" sz="2200" dirty="0">
                <a:solidFill>
                  <a:schemeClr val="tx1"/>
                </a:solidFill>
                <a:latin typeface="Calibri Light"/>
              </a:rPr>
              <a:t>Articular con CORANTIOQUIA y la Gobernación de Antioquia el control y seguimiento a la actividad minera, si esta se desarrolla en su territorio. </a:t>
            </a:r>
          </a:p>
          <a:p>
            <a:pPr marL="257175" indent="-257175">
              <a:buBlip>
                <a:blip r:embed="rId4"/>
              </a:buBlip>
            </a:pPr>
            <a:endParaRPr lang="es-CO" sz="2400" dirty="0">
              <a:solidFill>
                <a:schemeClr val="tx1"/>
              </a:solidFill>
              <a:latin typeface="Calibri Light"/>
            </a:endParaRPr>
          </a:p>
        </p:txBody>
      </p:sp>
    </p:spTree>
    <p:extLst>
      <p:ext uri="{BB962C8B-B14F-4D97-AF65-F5344CB8AC3E}">
        <p14:creationId xmlns:p14="http://schemas.microsoft.com/office/powerpoint/2010/main" val="27427867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130733" y="1498731"/>
            <a:ext cx="7269480" cy="2246769"/>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Biodiversidad</a:t>
            </a:r>
          </a:p>
          <a:p>
            <a:pPr algn="ctr" fontAlgn="base">
              <a:spcBef>
                <a:spcPct val="0"/>
              </a:spcBef>
              <a:spcAft>
                <a:spcPct val="0"/>
              </a:spcAft>
            </a:pPr>
            <a:endParaRPr lang="es-CO" sz="54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de Ecosistemas</a:t>
            </a:r>
          </a:p>
        </p:txBody>
      </p:sp>
    </p:spTree>
    <p:extLst>
      <p:ext uri="{BB962C8B-B14F-4D97-AF65-F5344CB8AC3E}">
        <p14:creationId xmlns:p14="http://schemas.microsoft.com/office/powerpoint/2010/main" val="28835976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Importancia de la Biodiversidad </a:t>
            </a:r>
            <a:endParaRPr lang="es-CO" sz="2800" b="1" dirty="0">
              <a:solidFill>
                <a:prstClr val="black"/>
              </a:solidFill>
              <a:latin typeface="Arial Rounded MT Bold" pitchFamily="34" charset="0"/>
              <a:cs typeface="Tahoma" pitchFamily="34" charset="0"/>
            </a:endParaRPr>
          </a:p>
        </p:txBody>
      </p:sp>
      <p:sp>
        <p:nvSpPr>
          <p:cNvPr id="5" name="CuadroTexto 4"/>
          <p:cNvSpPr txBox="1"/>
          <p:nvPr/>
        </p:nvSpPr>
        <p:spPr>
          <a:xfrm>
            <a:off x="816209" y="906224"/>
            <a:ext cx="10500677" cy="2446824"/>
          </a:xfrm>
          <a:prstGeom prst="rect">
            <a:avLst/>
          </a:prstGeom>
          <a:noFill/>
        </p:spPr>
        <p:txBody>
          <a:bodyPr wrap="square" rtlCol="0">
            <a:spAutoFit/>
          </a:bodyPr>
          <a:lstStyle/>
          <a:p>
            <a:pPr marL="342900" indent="-342900" algn="just">
              <a:buFontTx/>
              <a:buBlip>
                <a:blip r:embed="rId4"/>
              </a:buBlip>
            </a:pPr>
            <a:r>
              <a:rPr lang="es-CO" dirty="0" smtClean="0">
                <a:solidFill>
                  <a:prstClr val="black"/>
                </a:solidFill>
                <a:latin typeface="Calibri Light"/>
              </a:rPr>
              <a:t>Valor </a:t>
            </a:r>
            <a:r>
              <a:rPr lang="es-CO" dirty="0">
                <a:solidFill>
                  <a:prstClr val="black"/>
                </a:solidFill>
                <a:latin typeface="Calibri Light"/>
              </a:rPr>
              <a:t>de uso: Uso y aprovechamiento de los recursos biológicos  (productos de la biodiversidad). Servicios ambientales de los ecosistemas (regulación del clima, control biológico, polinización, regulación  del agua, protección del suelo, liberación de oxigeno, bellezas escénicas,  </a:t>
            </a:r>
            <a:r>
              <a:rPr lang="es-CO" dirty="0" err="1">
                <a:solidFill>
                  <a:prstClr val="black"/>
                </a:solidFill>
                <a:latin typeface="Calibri Light"/>
              </a:rPr>
              <a:t>etc</a:t>
            </a:r>
            <a:r>
              <a:rPr lang="es-CO" dirty="0">
                <a:solidFill>
                  <a:prstClr val="black"/>
                </a:solidFill>
                <a:latin typeface="Calibri Light"/>
              </a:rPr>
              <a:t>).</a:t>
            </a:r>
          </a:p>
          <a:p>
            <a:pPr marL="342900" indent="-342900" algn="just">
              <a:buFontTx/>
              <a:buBlip>
                <a:blip r:embed="rId4"/>
              </a:buBlip>
            </a:pPr>
            <a:endParaRPr lang="es-ES" sz="900" dirty="0">
              <a:solidFill>
                <a:prstClr val="black"/>
              </a:solidFill>
              <a:latin typeface="Calibri Light"/>
            </a:endParaRPr>
          </a:p>
          <a:p>
            <a:pPr marL="342900" indent="-342900" algn="just">
              <a:buFontTx/>
              <a:buBlip>
                <a:blip r:embed="rId4"/>
              </a:buBlip>
            </a:pPr>
            <a:r>
              <a:rPr lang="es-CO" dirty="0">
                <a:solidFill>
                  <a:prstClr val="black"/>
                </a:solidFill>
                <a:latin typeface="Calibri Light"/>
              </a:rPr>
              <a:t>Valor Ecológico: Evolución, estructura, función y relaciones de la naturaleza</a:t>
            </a:r>
            <a:r>
              <a:rPr lang="es-CO" dirty="0" smtClean="0">
                <a:solidFill>
                  <a:prstClr val="black"/>
                </a:solidFill>
                <a:latin typeface="Calibri Light"/>
              </a:rPr>
              <a:t>.</a:t>
            </a:r>
          </a:p>
          <a:p>
            <a:pPr algn="just"/>
            <a:endParaRPr lang="es-CO" dirty="0" smtClean="0">
              <a:solidFill>
                <a:prstClr val="black"/>
              </a:solidFill>
              <a:latin typeface="Calibri Light"/>
            </a:endParaRPr>
          </a:p>
          <a:p>
            <a:pPr marL="342900" indent="-342900" algn="just">
              <a:buFontTx/>
              <a:buBlip>
                <a:blip r:embed="rId4"/>
              </a:buBlip>
            </a:pPr>
            <a:r>
              <a:rPr lang="es-CO" dirty="0">
                <a:solidFill>
                  <a:prstClr val="black"/>
                </a:solidFill>
                <a:latin typeface="Calibri Light"/>
              </a:rPr>
              <a:t>Valor moral/ético: Valoración espiritual y preocupación ética por la </a:t>
            </a:r>
            <a:r>
              <a:rPr lang="es-CO" dirty="0" smtClean="0">
                <a:solidFill>
                  <a:prstClr val="black"/>
                </a:solidFill>
                <a:latin typeface="Calibri Light"/>
              </a:rPr>
              <a:t>naturaleza</a:t>
            </a:r>
          </a:p>
          <a:p>
            <a:pPr algn="just"/>
            <a:endParaRPr lang="es-CO" dirty="0" smtClean="0">
              <a:solidFill>
                <a:prstClr val="black"/>
              </a:solidFill>
              <a:latin typeface="Calibri Light"/>
            </a:endParaRPr>
          </a:p>
          <a:p>
            <a:pPr marL="342900" indent="-342900" algn="just">
              <a:buFontTx/>
              <a:buBlip>
                <a:blip r:embed="rId4"/>
              </a:buBlip>
            </a:pPr>
            <a:r>
              <a:rPr lang="es-CO" dirty="0">
                <a:solidFill>
                  <a:prstClr val="black"/>
                </a:solidFill>
                <a:latin typeface="Calibri Light"/>
              </a:rPr>
              <a:t>Valor de disfrute: Exploración y goce de la </a:t>
            </a:r>
            <a:r>
              <a:rPr lang="es-CO" dirty="0" smtClean="0">
                <a:solidFill>
                  <a:prstClr val="black"/>
                </a:solidFill>
                <a:latin typeface="Calibri Light"/>
              </a:rPr>
              <a:t>naturaleza</a:t>
            </a:r>
            <a:endParaRPr lang="es-CO" dirty="0">
              <a:solidFill>
                <a:prstClr val="black"/>
              </a:solidFill>
              <a:latin typeface="Calibri Light"/>
            </a:endParaRPr>
          </a:p>
        </p:txBody>
      </p:sp>
      <p:pic>
        <p:nvPicPr>
          <p:cNvPr id="8" name="Imagen 6" descr="http://www.corantioquia.gov.co/images/stories/imagen/paramo.jpg"/>
          <p:cNvPicPr>
            <a:picLocks noChangeAspect="1" noChangeArrowheads="1"/>
          </p:cNvPicPr>
          <p:nvPr/>
        </p:nvPicPr>
        <p:blipFill>
          <a:blip r:embed="rId5" cstate="email"/>
          <a:srcRect/>
          <a:stretch>
            <a:fillRect/>
          </a:stretch>
        </p:blipFill>
        <p:spPr bwMode="auto">
          <a:xfrm>
            <a:off x="1070264" y="3353048"/>
            <a:ext cx="4675214" cy="2741536"/>
          </a:xfrm>
          <a:prstGeom prst="rect">
            <a:avLst/>
          </a:prstGeom>
          <a:ln>
            <a:noFill/>
          </a:ln>
          <a:effectLst/>
        </p:spPr>
      </p:pic>
      <p:pic>
        <p:nvPicPr>
          <p:cNvPr id="9" name="Picture 1" descr="LiberaciónMzo6 016"/>
          <p:cNvPicPr>
            <a:picLocks noChangeAspect="1" noChangeArrowheads="1"/>
          </p:cNvPicPr>
          <p:nvPr/>
        </p:nvPicPr>
        <p:blipFill rotWithShape="1">
          <a:blip r:embed="rId6" cstate="print"/>
          <a:srcRect b="19404"/>
          <a:stretch/>
        </p:blipFill>
        <p:spPr bwMode="auto">
          <a:xfrm>
            <a:off x="6422848" y="3353048"/>
            <a:ext cx="4675214" cy="2818704"/>
          </a:xfrm>
          <a:prstGeom prst="rect">
            <a:avLst/>
          </a:prstGeom>
          <a:noFill/>
          <a:ln w="9525">
            <a:noFill/>
            <a:miter lim="800000"/>
            <a:headEnd/>
            <a:tailEnd/>
          </a:ln>
        </p:spPr>
      </p:pic>
    </p:spTree>
    <p:extLst>
      <p:ext uri="{BB962C8B-B14F-4D97-AF65-F5344CB8AC3E}">
        <p14:creationId xmlns:p14="http://schemas.microsoft.com/office/powerpoint/2010/main" val="27490208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6" name="Título 1"/>
          <p:cNvSpPr txBox="1">
            <a:spLocks/>
          </p:cNvSpPr>
          <p:nvPr/>
        </p:nvSpPr>
        <p:spPr>
          <a:xfrm>
            <a:off x="364824" y="379841"/>
            <a:ext cx="5808208" cy="480131"/>
          </a:xfrm>
          <a:prstGeom prst="rect">
            <a:avLst/>
          </a:prstGeom>
          <a:no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800" b="1" i="0" u="none" strike="noStrike" kern="1200" cap="none" spc="0" normalizeH="0" baseline="0" noProof="0" smtClean="0">
                <a:ln>
                  <a:noFill/>
                </a:ln>
                <a:solidFill>
                  <a:schemeClr val="tx1"/>
                </a:solidFill>
                <a:effectLst/>
                <a:uLnTx/>
                <a:uFillTx/>
                <a:latin typeface="Arial Rounded MT Bold" pitchFamily="34" charset="0"/>
                <a:ea typeface="+mn-ea"/>
                <a:cs typeface="Tahoma" pitchFamily="34" charset="0"/>
              </a:rPr>
              <a:t>Sostenibilidad de los Bosques</a:t>
            </a:r>
            <a:endParaRPr kumimoji="0" lang="es-CO" sz="2800" b="1" i="0" u="none" strike="noStrike" kern="1200" cap="none" spc="0" normalizeH="0" baseline="0" noProof="0" dirty="0">
              <a:ln>
                <a:noFill/>
              </a:ln>
              <a:solidFill>
                <a:schemeClr val="tx1"/>
              </a:solidFill>
              <a:effectLst/>
              <a:uLnTx/>
              <a:uFillTx/>
              <a:latin typeface="Arial Rounded MT Bold" pitchFamily="34" charset="0"/>
              <a:ea typeface="+mn-ea"/>
              <a:cs typeface="Tahoma" pitchFamily="34" charset="0"/>
            </a:endParaRPr>
          </a:p>
        </p:txBody>
      </p:sp>
      <p:sp>
        <p:nvSpPr>
          <p:cNvPr id="7" name="CuadroTexto 5"/>
          <p:cNvSpPr txBox="1"/>
          <p:nvPr/>
        </p:nvSpPr>
        <p:spPr>
          <a:xfrm>
            <a:off x="695980" y="1503467"/>
            <a:ext cx="5828211" cy="424731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Tx/>
              <a:buBlip>
                <a:blip r:embed="rId4"/>
              </a:buBlip>
            </a:pPr>
            <a:r>
              <a:rPr lang="es-CO" dirty="0" smtClean="0">
                <a:solidFill>
                  <a:prstClr val="black"/>
                </a:solidFill>
                <a:latin typeface="Calibri Light"/>
              </a:rPr>
              <a:t>Consolidación </a:t>
            </a:r>
            <a:r>
              <a:rPr lang="es-CO" dirty="0">
                <a:solidFill>
                  <a:prstClr val="black"/>
                </a:solidFill>
                <a:latin typeface="Calibri Light"/>
              </a:rPr>
              <a:t>de un sistema regional de áreas protegidas</a:t>
            </a:r>
          </a:p>
          <a:p>
            <a:pPr marL="342900" indent="-342900" algn="just">
              <a:buFontTx/>
              <a:buBlip>
                <a:blip r:embed="rId4"/>
              </a:buBlip>
            </a:pPr>
            <a:r>
              <a:rPr lang="es-CO" dirty="0" smtClean="0">
                <a:solidFill>
                  <a:prstClr val="black"/>
                </a:solidFill>
                <a:latin typeface="Calibri Light"/>
              </a:rPr>
              <a:t>Formulación </a:t>
            </a:r>
            <a:r>
              <a:rPr lang="es-CO" dirty="0">
                <a:solidFill>
                  <a:prstClr val="black"/>
                </a:solidFill>
                <a:latin typeface="Calibri Light"/>
              </a:rPr>
              <a:t>y ejecución de planes de ordenación forestal</a:t>
            </a:r>
          </a:p>
          <a:p>
            <a:pPr marL="342900" indent="-342900" algn="just">
              <a:buFontTx/>
              <a:buBlip>
                <a:blip r:embed="rId4"/>
              </a:buBlip>
            </a:pPr>
            <a:r>
              <a:rPr lang="es-CO" dirty="0" smtClean="0">
                <a:solidFill>
                  <a:prstClr val="black"/>
                </a:solidFill>
                <a:latin typeface="Calibri Light"/>
              </a:rPr>
              <a:t>Conocimiento</a:t>
            </a:r>
            <a:r>
              <a:rPr lang="es-CO" dirty="0">
                <a:solidFill>
                  <a:prstClr val="black"/>
                </a:solidFill>
                <a:latin typeface="Calibri Light"/>
              </a:rPr>
              <a:t>, conservación y uso sostenible de la </a:t>
            </a:r>
            <a:r>
              <a:rPr lang="es-CO" dirty="0" smtClean="0">
                <a:solidFill>
                  <a:prstClr val="black"/>
                </a:solidFill>
                <a:latin typeface="Calibri Light"/>
              </a:rPr>
              <a:t>biodiversidad</a:t>
            </a:r>
          </a:p>
          <a:p>
            <a:pPr marL="342900" indent="-342900" algn="just">
              <a:buFontTx/>
              <a:buBlip>
                <a:blip r:embed="rId4"/>
              </a:buBlip>
            </a:pPr>
            <a:r>
              <a:rPr lang="es-CO" dirty="0">
                <a:solidFill>
                  <a:prstClr val="black"/>
                </a:solidFill>
                <a:latin typeface="Calibri Light"/>
              </a:rPr>
              <a:t>Elaboración del mapa de riesgos por deforestación para orientar políticas e </a:t>
            </a:r>
            <a:r>
              <a:rPr lang="es-CO" dirty="0" smtClean="0">
                <a:solidFill>
                  <a:prstClr val="black"/>
                </a:solidFill>
                <a:latin typeface="Calibri Light"/>
              </a:rPr>
              <a:t>incentivos</a:t>
            </a:r>
          </a:p>
          <a:p>
            <a:pPr marL="342900" indent="-342900" algn="just">
              <a:buFontTx/>
              <a:buBlip>
                <a:blip r:embed="rId4"/>
              </a:buBlip>
            </a:pPr>
            <a:r>
              <a:rPr lang="es-CO" dirty="0" smtClean="0">
                <a:solidFill>
                  <a:prstClr val="black"/>
                </a:solidFill>
                <a:latin typeface="Calibri Light"/>
              </a:rPr>
              <a:t>Fortalecimiento </a:t>
            </a:r>
            <a:r>
              <a:rPr lang="es-CO" dirty="0">
                <a:solidFill>
                  <a:prstClr val="black"/>
                </a:solidFill>
                <a:latin typeface="Calibri Light"/>
              </a:rPr>
              <a:t>de la autoridad </a:t>
            </a:r>
            <a:r>
              <a:rPr lang="es-CO" dirty="0" smtClean="0">
                <a:solidFill>
                  <a:prstClr val="black"/>
                </a:solidFill>
                <a:latin typeface="Calibri Light"/>
              </a:rPr>
              <a:t>ambiental</a:t>
            </a:r>
            <a:endParaRPr lang="es-CO" dirty="0">
              <a:solidFill>
                <a:prstClr val="black"/>
              </a:solidFill>
              <a:latin typeface="Calibri Light"/>
            </a:endParaRPr>
          </a:p>
          <a:p>
            <a:pPr marL="342900" indent="-342900" algn="just">
              <a:buFontTx/>
              <a:buBlip>
                <a:blip r:embed="rId4"/>
              </a:buBlip>
            </a:pPr>
            <a:r>
              <a:rPr lang="es-CO" dirty="0" smtClean="0">
                <a:solidFill>
                  <a:prstClr val="black"/>
                </a:solidFill>
                <a:latin typeface="Calibri Light"/>
              </a:rPr>
              <a:t>Otras gestiones con los Municipios: </a:t>
            </a:r>
            <a:endParaRPr lang="es-CO" dirty="0">
              <a:solidFill>
                <a:prstClr val="black"/>
              </a:solidFill>
              <a:latin typeface="Calibri Light"/>
            </a:endParaRPr>
          </a:p>
          <a:p>
            <a:pPr marL="358775" algn="just"/>
            <a:endParaRPr lang="es-CO" dirty="0" smtClean="0">
              <a:solidFill>
                <a:prstClr val="black"/>
              </a:solidFill>
              <a:latin typeface="Calibri Light"/>
            </a:endParaRPr>
          </a:p>
          <a:p>
            <a:pPr marL="358775" algn="just"/>
            <a:r>
              <a:rPr lang="es-CO" dirty="0" smtClean="0">
                <a:solidFill>
                  <a:prstClr val="black"/>
                </a:solidFill>
                <a:latin typeface="Calibri Light"/>
              </a:rPr>
              <a:t>• Recuperación de áreas degradadas y restauración de  coberturas</a:t>
            </a:r>
          </a:p>
          <a:p>
            <a:pPr marL="358775" algn="just"/>
            <a:r>
              <a:rPr lang="es-CO" dirty="0" smtClean="0">
                <a:solidFill>
                  <a:prstClr val="black"/>
                </a:solidFill>
                <a:latin typeface="Calibri Light"/>
              </a:rPr>
              <a:t>• Compra de predios para la conservación de ecosistemas estratégicos</a:t>
            </a:r>
          </a:p>
          <a:p>
            <a:pPr marL="358775" algn="just"/>
            <a:r>
              <a:rPr lang="es-CO" dirty="0" smtClean="0">
                <a:solidFill>
                  <a:prstClr val="black"/>
                </a:solidFill>
                <a:latin typeface="Calibri Light"/>
              </a:rPr>
              <a:t>• Coordinación interinstitucional</a:t>
            </a:r>
          </a:p>
          <a:p>
            <a:pPr marL="358775" algn="just"/>
            <a:endParaRPr lang="es-CO" dirty="0">
              <a:solidFill>
                <a:prstClr val="black"/>
              </a:solidFill>
              <a:latin typeface="Calibri Light"/>
            </a:endParaRPr>
          </a:p>
        </p:txBody>
      </p:sp>
      <p:pic>
        <p:nvPicPr>
          <p:cNvPr id="10"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1543" y="114880"/>
            <a:ext cx="5186053" cy="6711361"/>
          </a:xfrm>
          <a:prstGeom prst="rect">
            <a:avLst/>
          </a:prstGeom>
        </p:spPr>
      </p:pic>
    </p:spTree>
    <p:extLst>
      <p:ext uri="{BB962C8B-B14F-4D97-AF65-F5344CB8AC3E}">
        <p14:creationId xmlns:p14="http://schemas.microsoft.com/office/powerpoint/2010/main" val="27490208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2"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3" name="CuadroTexto 2"/>
          <p:cNvSpPr txBox="1"/>
          <p:nvPr/>
        </p:nvSpPr>
        <p:spPr>
          <a:xfrm>
            <a:off x="945573" y="207818"/>
            <a:ext cx="10642825" cy="1261884"/>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Categorías de </a:t>
            </a:r>
            <a:r>
              <a:rPr lang="es-CO" sz="2800" b="1" dirty="0">
                <a:solidFill>
                  <a:prstClr val="black"/>
                </a:solidFill>
                <a:latin typeface="Arial Rounded MT Bold" pitchFamily="34" charset="0"/>
                <a:cs typeface="Tahoma" pitchFamily="34" charset="0"/>
              </a:rPr>
              <a:t>á</a:t>
            </a:r>
            <a:r>
              <a:rPr lang="es-CO" sz="2800" b="1" dirty="0" smtClean="0">
                <a:solidFill>
                  <a:prstClr val="black"/>
                </a:solidFill>
                <a:latin typeface="Arial Rounded MT Bold" pitchFamily="34" charset="0"/>
                <a:cs typeface="Tahoma" pitchFamily="34" charset="0"/>
              </a:rPr>
              <a:t>reas protegidas</a:t>
            </a:r>
          </a:p>
          <a:p>
            <a:pPr algn="ctr"/>
            <a:r>
              <a:rPr lang="es-CO" sz="2000" b="1" dirty="0" smtClean="0">
                <a:solidFill>
                  <a:prstClr val="black"/>
                </a:solidFill>
              </a:rPr>
              <a:t>(</a:t>
            </a:r>
            <a:r>
              <a:rPr lang="es-CO" sz="2000" b="1" dirty="0">
                <a:solidFill>
                  <a:prstClr val="black"/>
                </a:solidFill>
              </a:rPr>
              <a:t>art. 10. decreto 2372 de 2010).</a:t>
            </a:r>
          </a:p>
          <a:p>
            <a:pPr algn="ctr"/>
            <a:endParaRPr lang="es-CO" sz="2800" b="1" dirty="0">
              <a:solidFill>
                <a:prstClr val="black"/>
              </a:solidFill>
              <a:latin typeface="Arial Rounded MT Bold" pitchFamily="34" charset="0"/>
              <a:cs typeface="Tahoma" pitchFamily="34" charset="0"/>
            </a:endParaRPr>
          </a:p>
        </p:txBody>
      </p:sp>
      <p:sp>
        <p:nvSpPr>
          <p:cNvPr id="4" name="CuadroTexto 3"/>
          <p:cNvSpPr txBox="1"/>
          <p:nvPr/>
        </p:nvSpPr>
        <p:spPr>
          <a:xfrm>
            <a:off x="1143693" y="1699560"/>
            <a:ext cx="5433290" cy="4401205"/>
          </a:xfrm>
          <a:prstGeom prst="rect">
            <a:avLst/>
          </a:prstGeom>
          <a:noFill/>
        </p:spPr>
        <p:txBody>
          <a:bodyPr wrap="square" rtlCol="0">
            <a:spAutoFit/>
          </a:bodyPr>
          <a:lstStyle/>
          <a:p>
            <a:pPr algn="just"/>
            <a:r>
              <a:rPr lang="es-CO" sz="2000" b="1" dirty="0">
                <a:solidFill>
                  <a:prstClr val="black"/>
                </a:solidFill>
                <a:latin typeface="Calibri Light"/>
              </a:rPr>
              <a:t>Áreas Protegidas </a:t>
            </a:r>
            <a:r>
              <a:rPr lang="es-CO" sz="2000" b="1" dirty="0" smtClean="0">
                <a:solidFill>
                  <a:prstClr val="black"/>
                </a:solidFill>
                <a:latin typeface="Calibri Light"/>
              </a:rPr>
              <a:t>Públicas:</a:t>
            </a:r>
          </a:p>
          <a:p>
            <a:pPr algn="just"/>
            <a:endParaRPr lang="es-CO" sz="2000" dirty="0">
              <a:solidFill>
                <a:prstClr val="black"/>
              </a:solidFill>
              <a:latin typeface="Calibri Light"/>
            </a:endParaRPr>
          </a:p>
          <a:p>
            <a:pPr marL="342900" indent="-342900" algn="just">
              <a:buFontTx/>
              <a:buBlip>
                <a:blip r:embed="rId5"/>
              </a:buBlip>
            </a:pPr>
            <a:r>
              <a:rPr lang="es-CO" sz="2000" dirty="0" smtClean="0">
                <a:solidFill>
                  <a:prstClr val="black"/>
                </a:solidFill>
                <a:latin typeface="Calibri Light"/>
              </a:rPr>
              <a:t>Las </a:t>
            </a:r>
            <a:r>
              <a:rPr lang="es-CO" sz="2000" dirty="0">
                <a:solidFill>
                  <a:prstClr val="black"/>
                </a:solidFill>
                <a:latin typeface="Calibri Light"/>
              </a:rPr>
              <a:t>del Sistema de Parques Nacionales Naturales </a:t>
            </a:r>
            <a:r>
              <a:rPr lang="es-CO" sz="2000" dirty="0" smtClean="0">
                <a:solidFill>
                  <a:prstClr val="black"/>
                </a:solidFill>
                <a:latin typeface="Calibri Light"/>
              </a:rPr>
              <a:t>Río </a:t>
            </a:r>
            <a:r>
              <a:rPr lang="es-CO" sz="2000" dirty="0">
                <a:solidFill>
                  <a:prstClr val="black"/>
                </a:solidFill>
                <a:latin typeface="Calibri Light"/>
              </a:rPr>
              <a:t>Barroso y San Juan</a:t>
            </a:r>
          </a:p>
          <a:p>
            <a:pPr marL="342900" indent="-342900" algn="just">
              <a:buFontTx/>
              <a:buBlip>
                <a:blip r:embed="rId5"/>
              </a:buBlip>
            </a:pPr>
            <a:r>
              <a:rPr lang="es-CO" sz="2000" dirty="0">
                <a:solidFill>
                  <a:prstClr val="black"/>
                </a:solidFill>
                <a:latin typeface="Calibri Light"/>
              </a:rPr>
              <a:t>Las Reservas Forestales Protectoras</a:t>
            </a:r>
          </a:p>
          <a:p>
            <a:pPr marL="342900" indent="-342900" algn="just">
              <a:buFontTx/>
              <a:buBlip>
                <a:blip r:embed="rId5"/>
              </a:buBlip>
            </a:pPr>
            <a:r>
              <a:rPr lang="es-CO" sz="2000" dirty="0">
                <a:solidFill>
                  <a:prstClr val="black"/>
                </a:solidFill>
                <a:latin typeface="Calibri Light"/>
              </a:rPr>
              <a:t>Los Parques Naturales Regionales</a:t>
            </a:r>
          </a:p>
          <a:p>
            <a:pPr marL="342900" indent="-342900" algn="just">
              <a:buFontTx/>
              <a:buBlip>
                <a:blip r:embed="rId5"/>
              </a:buBlip>
            </a:pPr>
            <a:r>
              <a:rPr lang="es-CO" sz="2000" dirty="0" smtClean="0">
                <a:solidFill>
                  <a:prstClr val="black"/>
                </a:solidFill>
                <a:latin typeface="Calibri Light"/>
              </a:rPr>
              <a:t>Los </a:t>
            </a:r>
            <a:r>
              <a:rPr lang="es-CO" sz="2000" dirty="0">
                <a:solidFill>
                  <a:prstClr val="black"/>
                </a:solidFill>
                <a:latin typeface="Calibri Light"/>
              </a:rPr>
              <a:t>Distritos de Manejo Integrado</a:t>
            </a:r>
          </a:p>
          <a:p>
            <a:pPr marL="342900" indent="-342900" algn="just">
              <a:buFontTx/>
              <a:buBlip>
                <a:blip r:embed="rId5"/>
              </a:buBlip>
            </a:pPr>
            <a:r>
              <a:rPr lang="es-CO" sz="2000" dirty="0">
                <a:solidFill>
                  <a:prstClr val="black"/>
                </a:solidFill>
                <a:latin typeface="Calibri Light"/>
              </a:rPr>
              <a:t>Los Distritos de Conservación </a:t>
            </a:r>
            <a:r>
              <a:rPr lang="es-CO" sz="2000" smtClean="0">
                <a:solidFill>
                  <a:prstClr val="black"/>
                </a:solidFill>
                <a:latin typeface="Calibri Light"/>
              </a:rPr>
              <a:t>de suelos </a:t>
            </a:r>
            <a:endParaRPr lang="es-CO" sz="2000" dirty="0">
              <a:solidFill>
                <a:prstClr val="black"/>
              </a:solidFill>
              <a:latin typeface="Calibri Light"/>
            </a:endParaRPr>
          </a:p>
          <a:p>
            <a:pPr marL="342900" indent="-342900" algn="just">
              <a:buFontTx/>
              <a:buBlip>
                <a:blip r:embed="rId5"/>
              </a:buBlip>
            </a:pPr>
            <a:r>
              <a:rPr lang="es-CO" sz="2000" dirty="0">
                <a:solidFill>
                  <a:prstClr val="black"/>
                </a:solidFill>
                <a:latin typeface="Calibri Light"/>
              </a:rPr>
              <a:t>Las Áreas de Recreación </a:t>
            </a:r>
          </a:p>
          <a:p>
            <a:endParaRPr lang="es-CO" sz="2000" dirty="0">
              <a:solidFill>
                <a:prstClr val="black"/>
              </a:solidFill>
              <a:latin typeface="Calibri Light"/>
            </a:endParaRPr>
          </a:p>
          <a:p>
            <a:r>
              <a:rPr lang="es-CO" sz="2000" b="1" dirty="0">
                <a:solidFill>
                  <a:prstClr val="black"/>
                </a:solidFill>
                <a:latin typeface="Calibri Light"/>
              </a:rPr>
              <a:t>Áreas Protegidas Privadas:</a:t>
            </a:r>
          </a:p>
          <a:p>
            <a:endParaRPr lang="es-CO" sz="2000" dirty="0">
              <a:solidFill>
                <a:prstClr val="black"/>
              </a:solidFill>
              <a:latin typeface="Calibri Light"/>
            </a:endParaRPr>
          </a:p>
          <a:p>
            <a:r>
              <a:rPr lang="es-CO" sz="2000" dirty="0">
                <a:solidFill>
                  <a:prstClr val="black"/>
                </a:solidFill>
                <a:latin typeface="Calibri Light"/>
              </a:rPr>
              <a:t>g) Las Reservas Naturales de la Sociedad Civil -RNSC </a:t>
            </a:r>
          </a:p>
          <a:p>
            <a:pPr algn="just"/>
            <a:endParaRPr lang="es-CO" sz="2000" dirty="0">
              <a:solidFill>
                <a:prstClr val="black"/>
              </a:solidFill>
              <a:latin typeface="Calibri Light"/>
            </a:endParaRPr>
          </a:p>
        </p:txBody>
      </p:sp>
      <p:pic>
        <p:nvPicPr>
          <p:cNvPr id="5" name="Imagen 4" descr="C:\Documents and Settings\ozuluaga\Configuración local\Archivos temporales de Internet\Content.Word\AREAS_MANEJO_ESPECIAL.JPG"/>
          <p:cNvPicPr/>
          <p:nvPr/>
        </p:nvPicPr>
        <p:blipFill>
          <a:blip r:embed="rId6" cstate="print"/>
          <a:srcRect/>
          <a:stretch>
            <a:fillRect/>
          </a:stretch>
        </p:blipFill>
        <p:spPr bwMode="auto">
          <a:xfrm>
            <a:off x="7761514" y="1007917"/>
            <a:ext cx="4356820" cy="5649048"/>
          </a:xfrm>
          <a:prstGeom prst="rect">
            <a:avLst/>
          </a:prstGeom>
          <a:noFill/>
          <a:ln w="9525">
            <a:noFill/>
            <a:miter lim="800000"/>
            <a:headEnd/>
            <a:tailEnd/>
          </a:ln>
        </p:spPr>
      </p:pic>
    </p:spTree>
    <p:extLst>
      <p:ext uri="{BB962C8B-B14F-4D97-AF65-F5344CB8AC3E}">
        <p14:creationId xmlns:p14="http://schemas.microsoft.com/office/powerpoint/2010/main" val="72798798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1 Título"/>
          <p:cNvSpPr txBox="1">
            <a:spLocks/>
          </p:cNvSpPr>
          <p:nvPr/>
        </p:nvSpPr>
        <p:spPr>
          <a:xfrm>
            <a:off x="1583061" y="596646"/>
            <a:ext cx="8999127" cy="480131"/>
          </a:xfrm>
          <a:prstGeom prst="rect">
            <a:avLst/>
          </a:prstGeom>
          <a:noFill/>
        </p:spPr>
        <p:txBody>
          <a:bodyPr vert="horz" wrap="square" lIns="91440" tIns="45720" rIns="91440" bIns="45720" rtlCol="0" anchor="ctr">
            <a:spAutoFit/>
          </a:bodyPr>
          <a:lstStyle>
            <a:lvl1pPr algn="ctr">
              <a:lnSpc>
                <a:spcPct val="90000"/>
              </a:lnSpc>
              <a:spcBef>
                <a:spcPct val="0"/>
              </a:spcBef>
              <a:buNone/>
              <a:defRPr sz="2800">
                <a:latin typeface="Arial Rounded MT Bold" pitchFamily="34" charset="0"/>
                <a:cs typeface="Tahoma" pitchFamily="34" charset="0"/>
              </a:defRPr>
            </a:lvl1pPr>
          </a:lstStyle>
          <a:p>
            <a:r>
              <a:rPr lang="es-MX" dirty="0">
                <a:solidFill>
                  <a:prstClr val="black"/>
                </a:solidFill>
              </a:rPr>
              <a:t>Áreas Protegidas Jurisdicción de </a:t>
            </a:r>
            <a:r>
              <a:rPr lang="es-MX" dirty="0" err="1">
                <a:solidFill>
                  <a:prstClr val="black"/>
                </a:solidFill>
              </a:rPr>
              <a:t>Corantioquia</a:t>
            </a:r>
            <a:endParaRPr lang="es-CO" dirty="0">
              <a:solidFill>
                <a:prstClr val="black"/>
              </a:solidFill>
            </a:endParaRPr>
          </a:p>
        </p:txBody>
      </p:sp>
      <p:sp>
        <p:nvSpPr>
          <p:cNvPr id="2" name="1 CuadroTexto"/>
          <p:cNvSpPr txBox="1"/>
          <p:nvPr/>
        </p:nvSpPr>
        <p:spPr>
          <a:xfrm>
            <a:off x="7010900" y="4712505"/>
            <a:ext cx="1800200" cy="830997"/>
          </a:xfrm>
          <a:prstGeom prst="rect">
            <a:avLst/>
          </a:prstGeom>
          <a:noFill/>
        </p:spPr>
        <p:txBody>
          <a:bodyPr wrap="square" rtlCol="0">
            <a:spAutoFit/>
          </a:bodyPr>
          <a:lstStyle/>
          <a:p>
            <a:pPr algn="ctr"/>
            <a:r>
              <a:rPr lang="es-CO" sz="1200" b="1" dirty="0">
                <a:solidFill>
                  <a:prstClr val="black"/>
                </a:solidFill>
                <a:latin typeface="Calibri Light"/>
              </a:rPr>
              <a:t>DMI del Sistema de Páramos y Bosques Alto andinos del Noroccidente Medio Antioqueño</a:t>
            </a:r>
          </a:p>
        </p:txBody>
      </p:sp>
      <p:sp>
        <p:nvSpPr>
          <p:cNvPr id="6" name="5 CuadroTexto"/>
          <p:cNvSpPr txBox="1"/>
          <p:nvPr/>
        </p:nvSpPr>
        <p:spPr>
          <a:xfrm>
            <a:off x="1524000" y="4689743"/>
            <a:ext cx="1800200" cy="461665"/>
          </a:xfrm>
          <a:prstGeom prst="rect">
            <a:avLst/>
          </a:prstGeom>
          <a:noFill/>
        </p:spPr>
        <p:txBody>
          <a:bodyPr wrap="square" rtlCol="0">
            <a:spAutoFit/>
          </a:bodyPr>
          <a:lstStyle/>
          <a:p>
            <a:pPr algn="ctr"/>
            <a:r>
              <a:rPr lang="es-CO" sz="1200" b="1" dirty="0">
                <a:solidFill>
                  <a:prstClr val="black"/>
                </a:solidFill>
                <a:latin typeface="Calibri Light"/>
              </a:rPr>
              <a:t>DMI Cuchilla Jardín – Támesis</a:t>
            </a:r>
          </a:p>
        </p:txBody>
      </p:sp>
      <p:sp>
        <p:nvSpPr>
          <p:cNvPr id="9" name="8 CuadroTexto"/>
          <p:cNvSpPr txBox="1"/>
          <p:nvPr/>
        </p:nvSpPr>
        <p:spPr>
          <a:xfrm>
            <a:off x="5181611" y="4712504"/>
            <a:ext cx="1800200" cy="276999"/>
          </a:xfrm>
          <a:prstGeom prst="rect">
            <a:avLst/>
          </a:prstGeom>
          <a:noFill/>
        </p:spPr>
        <p:txBody>
          <a:bodyPr wrap="square" rtlCol="0">
            <a:spAutoFit/>
          </a:bodyPr>
          <a:lstStyle/>
          <a:p>
            <a:pPr algn="ctr"/>
            <a:r>
              <a:rPr lang="es-CO" sz="1200" b="1" dirty="0">
                <a:solidFill>
                  <a:prstClr val="black"/>
                </a:solidFill>
                <a:latin typeface="Calibri Light"/>
              </a:rPr>
              <a:t>RFPR Farallones Citará</a:t>
            </a:r>
          </a:p>
        </p:txBody>
      </p:sp>
      <p:sp>
        <p:nvSpPr>
          <p:cNvPr id="10" name="9 CuadroTexto"/>
          <p:cNvSpPr txBox="1"/>
          <p:nvPr/>
        </p:nvSpPr>
        <p:spPr>
          <a:xfrm>
            <a:off x="8781988" y="4751298"/>
            <a:ext cx="1800200" cy="461665"/>
          </a:xfrm>
          <a:prstGeom prst="rect">
            <a:avLst/>
          </a:prstGeom>
          <a:noFill/>
        </p:spPr>
        <p:txBody>
          <a:bodyPr wrap="square" rtlCol="0">
            <a:spAutoFit/>
          </a:bodyPr>
          <a:lstStyle/>
          <a:p>
            <a:pPr algn="ctr"/>
            <a:r>
              <a:rPr lang="es-CO" sz="1200" b="1" dirty="0">
                <a:solidFill>
                  <a:prstClr val="black"/>
                </a:solidFill>
                <a:latin typeface="Calibri Light"/>
              </a:rPr>
              <a:t>PNR Corredor de Las Alegrías</a:t>
            </a:r>
          </a:p>
        </p:txBody>
      </p:sp>
      <p:sp>
        <p:nvSpPr>
          <p:cNvPr id="11" name="10 CuadroTexto"/>
          <p:cNvSpPr txBox="1"/>
          <p:nvPr/>
        </p:nvSpPr>
        <p:spPr>
          <a:xfrm>
            <a:off x="3295088" y="4744820"/>
            <a:ext cx="1800200" cy="276999"/>
          </a:xfrm>
          <a:prstGeom prst="rect">
            <a:avLst/>
          </a:prstGeom>
          <a:noFill/>
        </p:spPr>
        <p:txBody>
          <a:bodyPr wrap="square" rtlCol="0">
            <a:spAutoFit/>
          </a:bodyPr>
          <a:lstStyle/>
          <a:p>
            <a:pPr algn="ctr"/>
            <a:r>
              <a:rPr lang="es-CO" sz="1200" b="1" dirty="0">
                <a:solidFill>
                  <a:prstClr val="black"/>
                </a:solidFill>
                <a:latin typeface="Calibri Light"/>
              </a:rPr>
              <a:t>DMI Cañón río Alicante</a:t>
            </a:r>
          </a:p>
        </p:txBody>
      </p:sp>
      <p:sp>
        <p:nvSpPr>
          <p:cNvPr id="12" name="11 CuadroTexto"/>
          <p:cNvSpPr txBox="1"/>
          <p:nvPr/>
        </p:nvSpPr>
        <p:spPr>
          <a:xfrm>
            <a:off x="1581211" y="2581883"/>
            <a:ext cx="1800200" cy="461665"/>
          </a:xfrm>
          <a:prstGeom prst="rect">
            <a:avLst/>
          </a:prstGeom>
          <a:noFill/>
        </p:spPr>
        <p:txBody>
          <a:bodyPr wrap="square" rtlCol="0">
            <a:spAutoFit/>
          </a:bodyPr>
          <a:lstStyle/>
          <a:p>
            <a:pPr algn="ctr"/>
            <a:r>
              <a:rPr lang="es-CO" sz="1200" b="1" dirty="0">
                <a:solidFill>
                  <a:prstClr val="black"/>
                </a:solidFill>
                <a:latin typeface="Calibri Light"/>
              </a:rPr>
              <a:t>DMI Divisoria valle de Aburrá Río Cauca</a:t>
            </a:r>
          </a:p>
        </p:txBody>
      </p:sp>
      <p:sp>
        <p:nvSpPr>
          <p:cNvPr id="16" name="11 CuadroTexto"/>
          <p:cNvSpPr txBox="1"/>
          <p:nvPr/>
        </p:nvSpPr>
        <p:spPr>
          <a:xfrm>
            <a:off x="3381411" y="2597455"/>
            <a:ext cx="1429580" cy="461665"/>
          </a:xfrm>
          <a:prstGeom prst="rect">
            <a:avLst/>
          </a:prstGeom>
          <a:noFill/>
        </p:spPr>
        <p:txBody>
          <a:bodyPr wrap="square" rtlCol="0">
            <a:spAutoFit/>
          </a:bodyPr>
          <a:lstStyle>
            <a:defPPr>
              <a:defRPr lang="es-ES"/>
            </a:defPPr>
            <a:lvl1pPr>
              <a:defRPr sz="1100"/>
            </a:lvl1pPr>
          </a:lstStyle>
          <a:p>
            <a:pPr algn="ctr"/>
            <a:r>
              <a:rPr lang="es-CO" sz="1200" b="1" dirty="0">
                <a:solidFill>
                  <a:prstClr val="black"/>
                </a:solidFill>
                <a:latin typeface="Calibri Light"/>
              </a:rPr>
              <a:t>DMI Nubes Trocha Capota</a:t>
            </a:r>
          </a:p>
        </p:txBody>
      </p:sp>
      <p:sp>
        <p:nvSpPr>
          <p:cNvPr id="18" name="11 CuadroTexto"/>
          <p:cNvSpPr txBox="1"/>
          <p:nvPr/>
        </p:nvSpPr>
        <p:spPr>
          <a:xfrm>
            <a:off x="4931406" y="2699634"/>
            <a:ext cx="1800200" cy="276999"/>
          </a:xfrm>
          <a:prstGeom prst="rect">
            <a:avLst/>
          </a:prstGeom>
          <a:noFill/>
        </p:spPr>
        <p:txBody>
          <a:bodyPr wrap="square" rtlCol="0">
            <a:spAutoFit/>
          </a:bodyPr>
          <a:lstStyle>
            <a:defPPr>
              <a:defRPr lang="es-ES"/>
            </a:defPPr>
            <a:lvl1pPr>
              <a:defRPr sz="1100"/>
            </a:lvl1pPr>
          </a:lstStyle>
          <a:p>
            <a:pPr algn="ctr"/>
            <a:r>
              <a:rPr lang="es-CO" sz="1200" b="1" dirty="0">
                <a:solidFill>
                  <a:prstClr val="black"/>
                </a:solidFill>
                <a:latin typeface="Calibri Light"/>
              </a:rPr>
              <a:t>RFPR Cerro Bravo</a:t>
            </a:r>
          </a:p>
        </p:txBody>
      </p:sp>
      <p:sp>
        <p:nvSpPr>
          <p:cNvPr id="20" name="11 CuadroTexto"/>
          <p:cNvSpPr txBox="1"/>
          <p:nvPr/>
        </p:nvSpPr>
        <p:spPr>
          <a:xfrm>
            <a:off x="6731606" y="2679326"/>
            <a:ext cx="1800200" cy="461665"/>
          </a:xfrm>
          <a:prstGeom prst="rect">
            <a:avLst/>
          </a:prstGeom>
          <a:noFill/>
        </p:spPr>
        <p:txBody>
          <a:bodyPr wrap="square" rtlCol="0">
            <a:spAutoFit/>
          </a:bodyPr>
          <a:lstStyle/>
          <a:p>
            <a:pPr algn="ctr"/>
            <a:r>
              <a:rPr lang="es-CO" sz="1200" b="1" dirty="0">
                <a:solidFill>
                  <a:prstClr val="black"/>
                </a:solidFill>
                <a:latin typeface="Calibri Light"/>
              </a:rPr>
              <a:t>DMI Ríos Barroso – San Juan</a:t>
            </a:r>
          </a:p>
        </p:txBody>
      </p:sp>
      <p:sp>
        <p:nvSpPr>
          <p:cNvPr id="22" name="9 CuadroTexto"/>
          <p:cNvSpPr txBox="1"/>
          <p:nvPr/>
        </p:nvSpPr>
        <p:spPr>
          <a:xfrm>
            <a:off x="8875058" y="2652845"/>
            <a:ext cx="1614059" cy="461665"/>
          </a:xfrm>
          <a:prstGeom prst="rect">
            <a:avLst/>
          </a:prstGeom>
          <a:noFill/>
        </p:spPr>
        <p:txBody>
          <a:bodyPr wrap="square" rtlCol="0">
            <a:spAutoFit/>
          </a:bodyPr>
          <a:lstStyle/>
          <a:p>
            <a:pPr algn="ctr"/>
            <a:r>
              <a:rPr lang="es-CO" sz="1200" b="1" dirty="0">
                <a:solidFill>
                  <a:prstClr val="black"/>
                </a:solidFill>
                <a:latin typeface="Calibri Light"/>
              </a:rPr>
              <a:t>DMI Cerro Plateado Alto San José</a:t>
            </a:r>
          </a:p>
        </p:txBody>
      </p:sp>
      <p:pic>
        <p:nvPicPr>
          <p:cNvPr id="4" name="Imagen 3"/>
          <p:cNvPicPr>
            <a:picLocks noChangeAspect="1"/>
          </p:cNvPicPr>
          <p:nvPr/>
        </p:nvPicPr>
        <p:blipFill rotWithShape="1">
          <a:blip r:embed="rId4"/>
          <a:srcRect l="14546" t="22155" r="15490" b="60121"/>
          <a:stretch/>
        </p:blipFill>
        <p:spPr>
          <a:xfrm>
            <a:off x="1583061" y="1378625"/>
            <a:ext cx="9103056" cy="1296537"/>
          </a:xfrm>
          <a:prstGeom prst="rect">
            <a:avLst/>
          </a:prstGeom>
        </p:spPr>
      </p:pic>
      <p:pic>
        <p:nvPicPr>
          <p:cNvPr id="5" name="Imagen 4"/>
          <p:cNvPicPr>
            <a:picLocks noChangeAspect="1"/>
          </p:cNvPicPr>
          <p:nvPr/>
        </p:nvPicPr>
        <p:blipFill rotWithShape="1">
          <a:blip r:embed="rId4"/>
          <a:srcRect l="12553" t="50513" r="13917" b="31203"/>
          <a:stretch/>
        </p:blipFill>
        <p:spPr>
          <a:xfrm>
            <a:off x="1622774" y="3416904"/>
            <a:ext cx="8959414" cy="1252530"/>
          </a:xfrm>
          <a:prstGeom prst="rect">
            <a:avLst/>
          </a:prstGeom>
        </p:spPr>
      </p:pic>
    </p:spTree>
    <p:extLst>
      <p:ext uri="{BB962C8B-B14F-4D97-AF65-F5344CB8AC3E}">
        <p14:creationId xmlns:p14="http://schemas.microsoft.com/office/powerpoint/2010/main" val="25576090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4"/>
          <a:srcRect l="16959" t="17864" r="16959" b="20009"/>
          <a:stretch/>
        </p:blipFill>
        <p:spPr>
          <a:xfrm>
            <a:off x="1796955" y="1078173"/>
            <a:ext cx="8598090" cy="4544705"/>
          </a:xfrm>
          <a:prstGeom prst="rect">
            <a:avLst/>
          </a:prstGeom>
        </p:spPr>
      </p:pic>
      <p:sp>
        <p:nvSpPr>
          <p:cNvPr id="2" name="Título 1"/>
          <p:cNvSpPr>
            <a:spLocks noGrp="1"/>
          </p:cNvSpPr>
          <p:nvPr>
            <p:ph type="title"/>
          </p:nvPr>
        </p:nvSpPr>
        <p:spPr>
          <a:xfrm>
            <a:off x="1523999" y="331434"/>
            <a:ext cx="9919063" cy="480131"/>
          </a:xfrm>
          <a:noFill/>
        </p:spPr>
        <p:txBody>
          <a:bodyPr vert="horz" wrap="square" lIns="91440" tIns="45720" rIns="91440" bIns="45720" rtlCol="0" anchor="ctr">
            <a:spAutoFit/>
          </a:bodyPr>
          <a:lstStyle/>
          <a:p>
            <a:pPr algn="ctr"/>
            <a:r>
              <a:rPr lang="es-CO" sz="2800" dirty="0">
                <a:latin typeface="Arial Rounded MT Bold" pitchFamily="34" charset="0"/>
                <a:ea typeface="+mn-ea"/>
                <a:cs typeface="Tahoma" pitchFamily="34" charset="0"/>
              </a:rPr>
              <a:t>Propuesta de nuevas declaratorias de áreas protegidas</a:t>
            </a:r>
          </a:p>
        </p:txBody>
      </p:sp>
      <p:sp>
        <p:nvSpPr>
          <p:cNvPr id="16" name="11 CuadroTexto"/>
          <p:cNvSpPr txBox="1"/>
          <p:nvPr/>
        </p:nvSpPr>
        <p:spPr>
          <a:xfrm>
            <a:off x="1740090" y="5546834"/>
            <a:ext cx="2727277" cy="461665"/>
          </a:xfrm>
          <a:prstGeom prst="rect">
            <a:avLst/>
          </a:prstGeom>
          <a:noFill/>
        </p:spPr>
        <p:txBody>
          <a:bodyPr wrap="square" rtlCol="0">
            <a:spAutoFit/>
          </a:bodyPr>
          <a:lstStyle/>
          <a:p>
            <a:r>
              <a:rPr lang="es-CO" sz="1200" dirty="0" err="1">
                <a:solidFill>
                  <a:prstClr val="black"/>
                </a:solidFill>
              </a:rPr>
              <a:t>Recategorizar</a:t>
            </a:r>
            <a:r>
              <a:rPr lang="es-CO" sz="1200" dirty="0">
                <a:solidFill>
                  <a:prstClr val="black"/>
                </a:solidFill>
              </a:rPr>
              <a:t> el páramo Santa Inés como Parque Natural Regional</a:t>
            </a:r>
          </a:p>
        </p:txBody>
      </p:sp>
      <p:sp>
        <p:nvSpPr>
          <p:cNvPr id="19" name="11 CuadroTexto"/>
          <p:cNvSpPr txBox="1"/>
          <p:nvPr/>
        </p:nvSpPr>
        <p:spPr>
          <a:xfrm>
            <a:off x="7483524" y="5546834"/>
            <a:ext cx="2727277" cy="461665"/>
          </a:xfrm>
          <a:prstGeom prst="rect">
            <a:avLst/>
          </a:prstGeom>
          <a:noFill/>
        </p:spPr>
        <p:txBody>
          <a:bodyPr wrap="square" rtlCol="0">
            <a:spAutoFit/>
          </a:bodyPr>
          <a:lstStyle/>
          <a:p>
            <a:r>
              <a:rPr lang="es-CO" sz="1200" dirty="0">
                <a:solidFill>
                  <a:prstClr val="black"/>
                </a:solidFill>
              </a:rPr>
              <a:t>Formular Plan de Manejo para el PNR Corredor de Las Alegrías</a:t>
            </a:r>
          </a:p>
        </p:txBody>
      </p:sp>
      <p:sp>
        <p:nvSpPr>
          <p:cNvPr id="20" name="11 CuadroTexto"/>
          <p:cNvSpPr txBox="1"/>
          <p:nvPr/>
        </p:nvSpPr>
        <p:spPr>
          <a:xfrm>
            <a:off x="4310419" y="5531556"/>
            <a:ext cx="2727277" cy="461665"/>
          </a:xfrm>
          <a:prstGeom prst="rect">
            <a:avLst/>
          </a:prstGeom>
          <a:noFill/>
        </p:spPr>
        <p:txBody>
          <a:bodyPr wrap="square" rtlCol="0">
            <a:spAutoFit/>
          </a:bodyPr>
          <a:lstStyle/>
          <a:p>
            <a:r>
              <a:rPr lang="es-CO" sz="1200" dirty="0">
                <a:solidFill>
                  <a:prstClr val="black"/>
                </a:solidFill>
              </a:rPr>
              <a:t>Reserva Forestal Protectora Alto San Miguel</a:t>
            </a:r>
          </a:p>
        </p:txBody>
      </p:sp>
    </p:spTree>
    <p:extLst>
      <p:ext uri="{BB962C8B-B14F-4D97-AF65-F5344CB8AC3E}">
        <p14:creationId xmlns:p14="http://schemas.microsoft.com/office/powerpoint/2010/main" val="16325146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394335" y="357370"/>
            <a:ext cx="6479177" cy="1255728"/>
          </a:xfrm>
          <a:noFill/>
        </p:spPr>
        <p:txBody>
          <a:bodyPr vert="horz" wrap="square" lIns="91440" tIns="45720" rIns="91440" bIns="45720" rtlCol="0" anchor="ctr">
            <a:spAutoFit/>
          </a:bodyPr>
          <a:lstStyle/>
          <a:p>
            <a:pPr algn="ctr"/>
            <a:r>
              <a:rPr lang="es-CO" sz="2800" b="1" dirty="0">
                <a:latin typeface="Arial Rounded MT Bold" pitchFamily="34" charset="0"/>
                <a:ea typeface="+mn-ea"/>
                <a:cs typeface="Tahoma" pitchFamily="34" charset="0"/>
              </a:rPr>
              <a:t>Estrategia denominada “Áreas Libres de Fauna Silvestre en Cautiverio”</a:t>
            </a:r>
          </a:p>
        </p:txBody>
      </p:sp>
      <p:sp>
        <p:nvSpPr>
          <p:cNvPr id="3" name="Marcador de contenido 2"/>
          <p:cNvSpPr>
            <a:spLocks noGrp="1"/>
          </p:cNvSpPr>
          <p:nvPr>
            <p:ph idx="1"/>
          </p:nvPr>
        </p:nvSpPr>
        <p:spPr>
          <a:xfrm>
            <a:off x="784101" y="2361442"/>
            <a:ext cx="5708978" cy="3040063"/>
          </a:xfrm>
        </p:spPr>
        <p:txBody>
          <a:bodyPr/>
          <a:lstStyle/>
          <a:p>
            <a:pPr marL="0" indent="0" algn="just">
              <a:buNone/>
            </a:pPr>
            <a:r>
              <a:rPr lang="es-ES" sz="2400" dirty="0" smtClean="0">
                <a:latin typeface="+mj-lt"/>
              </a:rPr>
              <a:t>Control al tráfico ilegal de fauna silvestre:</a:t>
            </a:r>
          </a:p>
          <a:p>
            <a:pPr marL="342900" indent="-342900" algn="just">
              <a:buBlip>
                <a:blip r:embed="rId4"/>
              </a:buBlip>
            </a:pPr>
            <a:r>
              <a:rPr lang="x-none" sz="2400" dirty="0">
                <a:latin typeface="Calibri Light"/>
              </a:rPr>
              <a:t>Miles de </a:t>
            </a:r>
            <a:r>
              <a:rPr lang="es-CO" sz="2400" dirty="0">
                <a:latin typeface="Calibri Light"/>
              </a:rPr>
              <a:t>animales silvestre</a:t>
            </a:r>
            <a:r>
              <a:rPr lang="x-none" sz="2400" dirty="0">
                <a:latin typeface="Calibri Light"/>
              </a:rPr>
              <a:t>s</a:t>
            </a:r>
            <a:r>
              <a:rPr lang="es-CO" sz="2400" dirty="0">
                <a:latin typeface="Calibri Light"/>
              </a:rPr>
              <a:t> recupera</a:t>
            </a:r>
            <a:r>
              <a:rPr lang="x-none" sz="2400" dirty="0">
                <a:latin typeface="Calibri Light"/>
              </a:rPr>
              <a:t>dos</a:t>
            </a:r>
            <a:r>
              <a:rPr lang="es-CO" sz="2400" dirty="0">
                <a:latin typeface="Calibri Light"/>
              </a:rPr>
              <a:t>,</a:t>
            </a:r>
            <a:r>
              <a:rPr lang="x-none" sz="2400" dirty="0">
                <a:latin typeface="Calibri Light"/>
              </a:rPr>
              <a:t> rehabilitados y liberados </a:t>
            </a:r>
            <a:r>
              <a:rPr lang="es-CO" sz="2400" dirty="0">
                <a:latin typeface="Calibri Light"/>
              </a:rPr>
              <a:t>en los últimos 4 años</a:t>
            </a:r>
            <a:r>
              <a:rPr lang="x-none" sz="2400" dirty="0">
                <a:latin typeface="Calibri Light"/>
              </a:rPr>
              <a:t> – acción conjunta municipios y </a:t>
            </a:r>
            <a:r>
              <a:rPr lang="x-none" sz="2400" dirty="0" err="1">
                <a:latin typeface="Calibri Light"/>
              </a:rPr>
              <a:t>CARs</a:t>
            </a:r>
            <a:endParaRPr lang="es-CO" sz="2400" dirty="0">
              <a:latin typeface="Calibri Light"/>
            </a:endParaRPr>
          </a:p>
          <a:p>
            <a:pPr marL="342900" indent="-342900" algn="just">
              <a:buBlip>
                <a:blip r:embed="rId4"/>
              </a:buBlip>
            </a:pPr>
            <a:r>
              <a:rPr lang="es-CO" sz="2400" dirty="0" smtClean="0">
                <a:latin typeface="Calibri Light"/>
              </a:rPr>
              <a:t>26 </a:t>
            </a:r>
            <a:r>
              <a:rPr lang="es-CO" sz="2400" dirty="0">
                <a:latin typeface="Calibri Light"/>
              </a:rPr>
              <a:t>cabeceras municipales y 3 corregimientos de Medellín declarados como Áreas Libres de Fauna Silvestre en Cautiverio</a:t>
            </a:r>
          </a:p>
        </p:txBody>
      </p:sp>
      <p:pic>
        <p:nvPicPr>
          <p:cNvPr id="4" name="Imagen 3" descr="LIBRES_FAUNA_SILVESTRE_julio30_2015"/>
          <p:cNvPicPr/>
          <p:nvPr/>
        </p:nvPicPr>
        <p:blipFill rotWithShape="1">
          <a:blip r:embed="rId5" cstate="print"/>
          <a:srcRect t="6448"/>
          <a:stretch/>
        </p:blipFill>
        <p:spPr bwMode="auto">
          <a:xfrm>
            <a:off x="7129370" y="649799"/>
            <a:ext cx="4953773" cy="60975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8020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5" name="CuadroTexto 4"/>
          <p:cNvSpPr txBox="1"/>
          <p:nvPr/>
        </p:nvSpPr>
        <p:spPr>
          <a:xfrm>
            <a:off x="772667" y="889784"/>
            <a:ext cx="10824973" cy="6370975"/>
          </a:xfrm>
          <a:prstGeom prst="rect">
            <a:avLst/>
          </a:prstGeom>
          <a:noFill/>
        </p:spPr>
        <p:txBody>
          <a:bodyPr wrap="square" rtlCol="0">
            <a:spAutoFit/>
          </a:bodyPr>
          <a:lstStyle/>
          <a:p>
            <a:pPr marL="342900" indent="-342900" algn="just">
              <a:buFontTx/>
              <a:buBlip>
                <a:blip r:embed="rId4"/>
              </a:buBlip>
            </a:pPr>
            <a:r>
              <a:rPr lang="es-CO" dirty="0">
                <a:solidFill>
                  <a:prstClr val="black"/>
                </a:solidFill>
                <a:latin typeface="Calibri Light"/>
              </a:rPr>
              <a:t>SINAP, SIRAP, SIDAP, SILAP</a:t>
            </a:r>
            <a:r>
              <a:rPr lang="es-CO" dirty="0" smtClean="0">
                <a:solidFill>
                  <a:prstClr val="black"/>
                </a:solidFill>
                <a:latin typeface="Calibri Light"/>
              </a:rPr>
              <a:t>:</a:t>
            </a:r>
          </a:p>
          <a:p>
            <a:pPr algn="just"/>
            <a:endParaRPr lang="es-CO" dirty="0" smtClean="0">
              <a:solidFill>
                <a:prstClr val="black"/>
              </a:solidFill>
              <a:latin typeface="Calibri Light"/>
            </a:endParaRPr>
          </a:p>
          <a:p>
            <a:pPr algn="just"/>
            <a:r>
              <a:rPr lang="es-CO" sz="2000" dirty="0" smtClean="0">
                <a:solidFill>
                  <a:prstClr val="black"/>
                </a:solidFill>
                <a:latin typeface="Calibri Light"/>
              </a:rPr>
              <a:t>Conjunto </a:t>
            </a:r>
            <a:r>
              <a:rPr lang="es-CO" sz="2000" dirty="0">
                <a:solidFill>
                  <a:prstClr val="black"/>
                </a:solidFill>
                <a:latin typeface="Calibri Light"/>
              </a:rPr>
              <a:t>de áreas protegidas públicas o privadas en sus diferentes categorías de manejo, relacionadas entre sí, con objetivos específicos de conservación, que se encuentran en una determinada Nación, Región, Departamento, localidad del país. (DTC.2005).</a:t>
            </a:r>
          </a:p>
          <a:p>
            <a:pPr algn="just"/>
            <a:r>
              <a:rPr lang="es-CO" sz="2000" dirty="0">
                <a:solidFill>
                  <a:prstClr val="black"/>
                </a:solidFill>
                <a:latin typeface="Calibri Light"/>
              </a:rPr>
              <a:t>Acciones desarrolladas</a:t>
            </a:r>
          </a:p>
          <a:p>
            <a:pPr algn="just"/>
            <a:endParaRPr lang="es-CO" dirty="0" smtClean="0">
              <a:solidFill>
                <a:prstClr val="black"/>
              </a:solidFill>
              <a:latin typeface="Calibri Light"/>
            </a:endParaRPr>
          </a:p>
          <a:p>
            <a:pPr marL="342900" indent="-342900" algn="just">
              <a:buFontTx/>
              <a:buBlip>
                <a:blip r:embed="rId4"/>
              </a:buBlip>
            </a:pPr>
            <a:r>
              <a:rPr lang="es-CO" sz="2000" dirty="0" smtClean="0">
                <a:solidFill>
                  <a:prstClr val="black"/>
                </a:solidFill>
                <a:latin typeface="Calibri Light"/>
              </a:rPr>
              <a:t>Acciones de manejo en conjunto con los Municipios y otras entidades</a:t>
            </a:r>
            <a:r>
              <a:rPr lang="es-CO" dirty="0" smtClean="0">
                <a:solidFill>
                  <a:prstClr val="black"/>
                </a:solidFill>
                <a:latin typeface="Calibri Light"/>
              </a:rPr>
              <a:t>:</a:t>
            </a:r>
          </a:p>
          <a:p>
            <a:pPr marL="631825" indent="-285750">
              <a:buFont typeface="Arial" panose="020B0604020202020204" pitchFamily="34" charset="0"/>
              <a:buChar char="•"/>
            </a:pPr>
            <a:r>
              <a:rPr lang="es-CO" sz="2000" dirty="0" smtClean="0">
                <a:solidFill>
                  <a:prstClr val="black"/>
                </a:solidFill>
                <a:latin typeface="Calibri Light"/>
              </a:rPr>
              <a:t>Ejecución </a:t>
            </a:r>
            <a:r>
              <a:rPr lang="es-CO" sz="2000" dirty="0">
                <a:solidFill>
                  <a:prstClr val="black"/>
                </a:solidFill>
                <a:latin typeface="Calibri Light"/>
              </a:rPr>
              <a:t>de acciones adoptadas en los planes de manejo para las áreas protegidas, páramos y </a:t>
            </a:r>
            <a:r>
              <a:rPr lang="es-CO" sz="2000" dirty="0" smtClean="0">
                <a:solidFill>
                  <a:prstClr val="black"/>
                </a:solidFill>
                <a:latin typeface="Calibri Light"/>
              </a:rPr>
              <a:t>humedales</a:t>
            </a:r>
            <a:r>
              <a:rPr lang="es-CO" sz="2000" dirty="0">
                <a:solidFill>
                  <a:prstClr val="black"/>
                </a:solidFill>
                <a:latin typeface="Calibri Light"/>
              </a:rPr>
              <a:t>	</a:t>
            </a:r>
          </a:p>
          <a:p>
            <a:pPr marL="631825" indent="-285750">
              <a:buFont typeface="Arial" panose="020B0604020202020204" pitchFamily="34" charset="0"/>
              <a:buChar char="•"/>
            </a:pPr>
            <a:r>
              <a:rPr lang="es-CO" sz="2000" dirty="0" smtClean="0">
                <a:solidFill>
                  <a:prstClr val="black"/>
                </a:solidFill>
                <a:latin typeface="Calibri Light"/>
              </a:rPr>
              <a:t>Declarar </a:t>
            </a:r>
            <a:r>
              <a:rPr lang="es-CO" sz="2000" dirty="0">
                <a:solidFill>
                  <a:prstClr val="black"/>
                </a:solidFill>
                <a:latin typeface="Calibri Light"/>
              </a:rPr>
              <a:t>nuevas áreas protegidas y acompañar otras iniciativas de conservación.	</a:t>
            </a:r>
          </a:p>
          <a:p>
            <a:pPr marL="631825" indent="-285750">
              <a:buFont typeface="Arial" panose="020B0604020202020204" pitchFamily="34" charset="0"/>
              <a:buChar char="•"/>
            </a:pPr>
            <a:r>
              <a:rPr lang="es-CO" sz="2000" dirty="0">
                <a:solidFill>
                  <a:prstClr val="black"/>
                </a:solidFill>
                <a:latin typeface="Calibri Light"/>
              </a:rPr>
              <a:t>Identificar, delimitar y desarrollar acciones para la conservación y manejo de áreas priorizadas</a:t>
            </a:r>
            <a:r>
              <a:rPr lang="es-CO" sz="2000" dirty="0" smtClean="0">
                <a:solidFill>
                  <a:prstClr val="black"/>
                </a:solidFill>
                <a:latin typeface="Calibri Light"/>
              </a:rPr>
              <a:t>.</a:t>
            </a:r>
            <a:endParaRPr lang="es-CO" sz="2000" dirty="0">
              <a:solidFill>
                <a:prstClr val="black"/>
              </a:solidFill>
              <a:latin typeface="Calibri Light"/>
            </a:endParaRPr>
          </a:p>
          <a:p>
            <a:pPr marL="631825" indent="-285750">
              <a:buFont typeface="Arial" panose="020B0604020202020204" pitchFamily="34" charset="0"/>
              <a:buChar char="•"/>
            </a:pPr>
            <a:r>
              <a:rPr lang="es-CO" sz="2000" dirty="0">
                <a:solidFill>
                  <a:prstClr val="black"/>
                </a:solidFill>
                <a:latin typeface="Calibri Light"/>
              </a:rPr>
              <a:t>Desarrollar acciones para la conservación de especies de fauna y flora</a:t>
            </a:r>
            <a:r>
              <a:rPr lang="es-CO" sz="2000" dirty="0" smtClean="0">
                <a:solidFill>
                  <a:prstClr val="black"/>
                </a:solidFill>
                <a:latin typeface="Calibri Light"/>
              </a:rPr>
              <a:t>.</a:t>
            </a:r>
          </a:p>
          <a:p>
            <a:pPr marL="631825" indent="-285750">
              <a:buFont typeface="Arial" panose="020B0604020202020204" pitchFamily="34" charset="0"/>
              <a:buChar char="•"/>
            </a:pPr>
            <a:r>
              <a:rPr lang="es-CO" sz="2000" dirty="0">
                <a:solidFill>
                  <a:prstClr val="black"/>
                </a:solidFill>
                <a:latin typeface="Calibri Light"/>
              </a:rPr>
              <a:t>Compra de Predios</a:t>
            </a:r>
          </a:p>
          <a:p>
            <a:pPr marL="631825" indent="-285750">
              <a:buFont typeface="Arial" panose="020B0604020202020204" pitchFamily="34" charset="0"/>
              <a:buChar char="•"/>
            </a:pPr>
            <a:r>
              <a:rPr lang="es-CO" sz="2000" dirty="0" smtClean="0">
                <a:solidFill>
                  <a:prstClr val="black"/>
                </a:solidFill>
                <a:latin typeface="Calibri Light"/>
              </a:rPr>
              <a:t>Guardabosques y </a:t>
            </a:r>
            <a:r>
              <a:rPr lang="es-CO" sz="2000" dirty="0" err="1" smtClean="0">
                <a:solidFill>
                  <a:prstClr val="black"/>
                </a:solidFill>
                <a:latin typeface="Calibri Light"/>
              </a:rPr>
              <a:t>Guardaciénagas</a:t>
            </a:r>
            <a:endParaRPr lang="es-CO" sz="2000" dirty="0">
              <a:solidFill>
                <a:prstClr val="black"/>
              </a:solidFill>
              <a:latin typeface="Calibri Light"/>
            </a:endParaRPr>
          </a:p>
          <a:p>
            <a:pPr marL="631825" indent="-285750">
              <a:buFont typeface="Arial" panose="020B0604020202020204" pitchFamily="34" charset="0"/>
              <a:buChar char="•"/>
            </a:pPr>
            <a:r>
              <a:rPr lang="es-CO" sz="2000" dirty="0">
                <a:solidFill>
                  <a:prstClr val="black"/>
                </a:solidFill>
                <a:latin typeface="Calibri Light"/>
              </a:rPr>
              <a:t>Oficinas de Administración en las Áreas Protegidas</a:t>
            </a:r>
          </a:p>
          <a:p>
            <a:pPr marL="631825" indent="-285750">
              <a:buFont typeface="Arial" panose="020B0604020202020204" pitchFamily="34" charset="0"/>
              <a:buChar char="•"/>
            </a:pPr>
            <a:r>
              <a:rPr lang="es-CO" sz="2000" dirty="0">
                <a:solidFill>
                  <a:prstClr val="black"/>
                </a:solidFill>
                <a:latin typeface="Calibri Light"/>
              </a:rPr>
              <a:t>Restauración de Páramos</a:t>
            </a:r>
          </a:p>
          <a:p>
            <a:pPr marL="631825" indent="-285750">
              <a:buFont typeface="Arial" panose="020B0604020202020204" pitchFamily="34" charset="0"/>
              <a:buChar char="•"/>
            </a:pPr>
            <a:r>
              <a:rPr lang="es-CO" sz="2000" dirty="0">
                <a:solidFill>
                  <a:prstClr val="black"/>
                </a:solidFill>
                <a:latin typeface="Calibri Light"/>
              </a:rPr>
              <a:t>Reconversión Productiva </a:t>
            </a:r>
            <a:r>
              <a:rPr lang="es-CO" sz="2000" dirty="0" smtClean="0">
                <a:solidFill>
                  <a:prstClr val="black"/>
                </a:solidFill>
                <a:latin typeface="Calibri Light"/>
              </a:rPr>
              <a:t>Agroecológica</a:t>
            </a:r>
            <a:endParaRPr lang="es-CO" sz="2000" dirty="0">
              <a:solidFill>
                <a:prstClr val="black"/>
              </a:solidFill>
              <a:latin typeface="Calibri Light"/>
            </a:endParaRPr>
          </a:p>
          <a:p>
            <a:pPr algn="just"/>
            <a:endParaRPr lang="es-CO" dirty="0">
              <a:solidFill>
                <a:prstClr val="black"/>
              </a:solidFill>
              <a:latin typeface="Calibri Light"/>
            </a:endParaRPr>
          </a:p>
          <a:p>
            <a:pPr algn="just"/>
            <a:endParaRPr lang="es-CO" dirty="0">
              <a:solidFill>
                <a:prstClr val="black"/>
              </a:solidFill>
              <a:latin typeface="Calibri Light"/>
            </a:endParaRPr>
          </a:p>
          <a:p>
            <a:pPr algn="just"/>
            <a:endParaRPr lang="es-CO" dirty="0">
              <a:solidFill>
                <a:prstClr val="black"/>
              </a:solidFill>
              <a:latin typeface="Calibri Light"/>
            </a:endParaRPr>
          </a:p>
        </p:txBody>
      </p:sp>
      <p:sp>
        <p:nvSpPr>
          <p:cNvPr id="3" name="CuadroTexto 2"/>
          <p:cNvSpPr txBox="1"/>
          <p:nvPr/>
        </p:nvSpPr>
        <p:spPr>
          <a:xfrm>
            <a:off x="945573" y="207818"/>
            <a:ext cx="10642825" cy="954107"/>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Sistemas de </a:t>
            </a:r>
            <a:r>
              <a:rPr lang="es-CO" sz="2800" b="1" dirty="0">
                <a:solidFill>
                  <a:prstClr val="black"/>
                </a:solidFill>
                <a:latin typeface="Arial Rounded MT Bold" pitchFamily="34" charset="0"/>
                <a:cs typeface="Tahoma" pitchFamily="34" charset="0"/>
              </a:rPr>
              <a:t>á</a:t>
            </a:r>
            <a:r>
              <a:rPr lang="es-CO" sz="2800" b="1" dirty="0" smtClean="0">
                <a:solidFill>
                  <a:prstClr val="black"/>
                </a:solidFill>
                <a:latin typeface="Arial Rounded MT Bold" pitchFamily="34" charset="0"/>
                <a:cs typeface="Tahoma" pitchFamily="34" charset="0"/>
              </a:rPr>
              <a:t>reas protegidas</a:t>
            </a:r>
          </a:p>
          <a:p>
            <a:pPr algn="ctr"/>
            <a:endParaRPr lang="es-CO" sz="2800" b="1" dirty="0">
              <a:solidFill>
                <a:prstClr val="black"/>
              </a:solidFill>
              <a:latin typeface="Arial Rounded MT Bold" pitchFamily="34" charset="0"/>
              <a:cs typeface="Tahoma" pitchFamily="34" charset="0"/>
            </a:endParaRPr>
          </a:p>
        </p:txBody>
      </p:sp>
    </p:spTree>
    <p:extLst>
      <p:ext uri="{BB962C8B-B14F-4D97-AF65-F5344CB8AC3E}">
        <p14:creationId xmlns:p14="http://schemas.microsoft.com/office/powerpoint/2010/main" val="18767494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822648" y="1451298"/>
            <a:ext cx="10407055" cy="3477875"/>
          </a:xfrm>
          <a:prstGeom prst="rect">
            <a:avLst/>
          </a:prstGeom>
        </p:spPr>
        <p:txBody>
          <a:bodyPr wrap="square">
            <a:spAutoFit/>
          </a:bodyPr>
          <a:lstStyle/>
          <a:p>
            <a:pPr marL="342900" indent="-342900" algn="just">
              <a:buFont typeface="Arial" panose="020B0604020202020204" pitchFamily="34" charset="0"/>
              <a:buChar char="•"/>
            </a:pPr>
            <a:r>
              <a:rPr lang="es-CO" sz="2000" dirty="0" smtClean="0">
                <a:solidFill>
                  <a:prstClr val="black"/>
                </a:solidFill>
                <a:latin typeface="Calibri Light"/>
              </a:rPr>
              <a:t>Constitución </a:t>
            </a:r>
            <a:r>
              <a:rPr lang="es-CO" sz="2000" dirty="0">
                <a:solidFill>
                  <a:prstClr val="black"/>
                </a:solidFill>
                <a:latin typeface="Calibri Light"/>
              </a:rPr>
              <a:t>Política de 1991: una obligación civil </a:t>
            </a:r>
          </a:p>
          <a:p>
            <a:pPr algn="just"/>
            <a:r>
              <a:rPr lang="es-CO" sz="2000" dirty="0">
                <a:solidFill>
                  <a:prstClr val="black"/>
                </a:solidFill>
                <a:latin typeface="Calibri Light"/>
              </a:rPr>
              <a:t>–Reglamentar los usos del suelo…</a:t>
            </a:r>
          </a:p>
          <a:p>
            <a:pPr algn="just"/>
            <a:r>
              <a:rPr lang="es-CO" sz="2000" dirty="0">
                <a:solidFill>
                  <a:prstClr val="black"/>
                </a:solidFill>
                <a:latin typeface="Calibri Light"/>
              </a:rPr>
              <a:t>–Dictar </a:t>
            </a:r>
            <a:r>
              <a:rPr lang="es-CO" sz="2000" dirty="0" smtClean="0">
                <a:solidFill>
                  <a:prstClr val="black"/>
                </a:solidFill>
                <a:latin typeface="Calibri Light"/>
              </a:rPr>
              <a:t>normas necesarias </a:t>
            </a:r>
            <a:r>
              <a:rPr lang="es-CO" sz="2000" dirty="0">
                <a:solidFill>
                  <a:prstClr val="black"/>
                </a:solidFill>
                <a:latin typeface="Calibri Light"/>
              </a:rPr>
              <a:t>para el control, la preservación y defensa del patrimonio ecológico y cultural del municipio…</a:t>
            </a:r>
          </a:p>
          <a:p>
            <a:pPr algn="just"/>
            <a:endParaRPr lang="es-CO" sz="2000" dirty="0" smtClean="0">
              <a:solidFill>
                <a:prstClr val="black"/>
              </a:solidFill>
              <a:latin typeface="Calibri Light"/>
            </a:endParaRPr>
          </a:p>
          <a:p>
            <a:pPr marL="342900" indent="-342900" algn="just">
              <a:buFont typeface="Arial" panose="020B0604020202020204" pitchFamily="34" charset="0"/>
              <a:buChar char="•"/>
            </a:pPr>
            <a:r>
              <a:rPr lang="es-CO" sz="2000" dirty="0" smtClean="0">
                <a:solidFill>
                  <a:prstClr val="black"/>
                </a:solidFill>
                <a:latin typeface="Calibri Light"/>
              </a:rPr>
              <a:t>Ley </a:t>
            </a:r>
            <a:r>
              <a:rPr lang="es-CO" sz="2000" dirty="0">
                <a:solidFill>
                  <a:prstClr val="black"/>
                </a:solidFill>
                <a:latin typeface="Calibri Light"/>
              </a:rPr>
              <a:t>99 de 1993:</a:t>
            </a:r>
          </a:p>
          <a:p>
            <a:pPr algn="just"/>
            <a:r>
              <a:rPr lang="es-CO" sz="2000" dirty="0">
                <a:solidFill>
                  <a:prstClr val="black"/>
                </a:solidFill>
                <a:latin typeface="Calibri Light"/>
              </a:rPr>
              <a:t>–Promover y ejecutar </a:t>
            </a:r>
            <a:r>
              <a:rPr lang="es-CO" sz="2000" dirty="0" smtClean="0">
                <a:solidFill>
                  <a:prstClr val="black"/>
                </a:solidFill>
                <a:latin typeface="Calibri Light"/>
              </a:rPr>
              <a:t>programas y </a:t>
            </a:r>
            <a:r>
              <a:rPr lang="es-CO" sz="2000" dirty="0">
                <a:solidFill>
                  <a:prstClr val="black"/>
                </a:solidFill>
                <a:latin typeface="Calibri Light"/>
              </a:rPr>
              <a:t>políticas nacionales, regionales y sectoriales en relación con el medio ambiente y los recursos naturales renovables…</a:t>
            </a:r>
          </a:p>
          <a:p>
            <a:pPr algn="just"/>
            <a:r>
              <a:rPr lang="es-CO" sz="2000" dirty="0">
                <a:solidFill>
                  <a:prstClr val="black"/>
                </a:solidFill>
                <a:latin typeface="Calibri Light"/>
              </a:rPr>
              <a:t>–Elaborar los planes, programas y proyectos </a:t>
            </a:r>
            <a:r>
              <a:rPr lang="es-CO" sz="2000" dirty="0" smtClean="0">
                <a:solidFill>
                  <a:prstClr val="black"/>
                </a:solidFill>
                <a:latin typeface="Calibri Light"/>
              </a:rPr>
              <a:t>ambientales municipales </a:t>
            </a:r>
            <a:r>
              <a:rPr lang="es-CO" sz="2000" dirty="0">
                <a:solidFill>
                  <a:prstClr val="black"/>
                </a:solidFill>
                <a:latin typeface="Calibri Light"/>
              </a:rPr>
              <a:t>articulados…</a:t>
            </a:r>
          </a:p>
          <a:p>
            <a:pPr algn="just"/>
            <a:r>
              <a:rPr lang="es-CO" sz="2000" dirty="0" smtClean="0">
                <a:solidFill>
                  <a:prstClr val="black"/>
                </a:solidFill>
                <a:latin typeface="Calibri Light"/>
              </a:rPr>
              <a:t>–Dictar normas necesarias para el control, la preservación y la defensa del patrimonio ecológico del municipio…</a:t>
            </a:r>
            <a:endParaRPr lang="es-CO" sz="2000" dirty="0">
              <a:solidFill>
                <a:prstClr val="black"/>
              </a:solidFill>
              <a:latin typeface="Calibri Light"/>
            </a:endParaRPr>
          </a:p>
        </p:txBody>
      </p:sp>
      <p:sp>
        <p:nvSpPr>
          <p:cNvPr id="3" name="CuadroTexto 2"/>
          <p:cNvSpPr txBox="1"/>
          <p:nvPr/>
        </p:nvSpPr>
        <p:spPr>
          <a:xfrm>
            <a:off x="390402" y="316675"/>
            <a:ext cx="10642825" cy="1384995"/>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Rol de los Municipios y la Comunidad</a:t>
            </a:r>
          </a:p>
          <a:p>
            <a:pPr algn="ctr"/>
            <a:r>
              <a:rPr lang="es-CO" sz="2800" b="1" dirty="0" smtClean="0">
                <a:solidFill>
                  <a:prstClr val="black"/>
                </a:solidFill>
                <a:latin typeface="Arial Rounded MT Bold" pitchFamily="34" charset="0"/>
                <a:cs typeface="Tahoma" pitchFamily="34" charset="0"/>
              </a:rPr>
              <a:t>en la protección de la biodiversidad</a:t>
            </a:r>
          </a:p>
          <a:p>
            <a:pPr algn="ctr"/>
            <a:endParaRPr lang="es-CO" sz="2800" b="1" dirty="0">
              <a:solidFill>
                <a:prstClr val="black"/>
              </a:solidFill>
              <a:latin typeface="Arial Rounded MT Bold" pitchFamily="34" charset="0"/>
              <a:cs typeface="Tahoma" pitchFamily="34" charset="0"/>
            </a:endParaRPr>
          </a:p>
        </p:txBody>
      </p:sp>
    </p:spTree>
    <p:extLst>
      <p:ext uri="{BB962C8B-B14F-4D97-AF65-F5344CB8AC3E}">
        <p14:creationId xmlns:p14="http://schemas.microsoft.com/office/powerpoint/2010/main" val="42106638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4" name="3 Rectángulo"/>
          <p:cNvSpPr/>
          <p:nvPr/>
        </p:nvSpPr>
        <p:spPr>
          <a:xfrm>
            <a:off x="761825" y="2045006"/>
            <a:ext cx="10336716" cy="2862322"/>
          </a:xfrm>
          <a:prstGeom prst="rect">
            <a:avLst/>
          </a:prstGeom>
        </p:spPr>
        <p:txBody>
          <a:bodyPr wrap="square">
            <a:spAutoFit/>
          </a:bodyPr>
          <a:lstStyle/>
          <a:p>
            <a:pPr marL="342900" indent="-342900" algn="just">
              <a:buFont typeface="Arial" panose="020B0604020202020204" pitchFamily="34" charset="0"/>
              <a:buChar char="•"/>
            </a:pPr>
            <a:r>
              <a:rPr lang="es-CO" sz="2000" dirty="0" smtClean="0">
                <a:solidFill>
                  <a:prstClr val="black"/>
                </a:solidFill>
                <a:latin typeface="Calibri Light"/>
              </a:rPr>
              <a:t>Ley </a:t>
            </a:r>
            <a:r>
              <a:rPr lang="es-CO" sz="2000" dirty="0">
                <a:solidFill>
                  <a:prstClr val="black"/>
                </a:solidFill>
                <a:latin typeface="Calibri Light"/>
              </a:rPr>
              <a:t>388 de 1997 –POT:</a:t>
            </a:r>
          </a:p>
          <a:p>
            <a:pPr algn="just"/>
            <a:r>
              <a:rPr lang="es-CO" sz="2000" dirty="0">
                <a:solidFill>
                  <a:prstClr val="black"/>
                </a:solidFill>
                <a:latin typeface="Calibri Light"/>
              </a:rPr>
              <a:t>–</a:t>
            </a:r>
            <a:r>
              <a:rPr lang="es-CO" sz="2000" dirty="0" smtClean="0">
                <a:solidFill>
                  <a:prstClr val="black"/>
                </a:solidFill>
                <a:latin typeface="Calibri Light"/>
              </a:rPr>
              <a:t>Regulación usos </a:t>
            </a:r>
            <a:r>
              <a:rPr lang="es-CO" sz="2000" dirty="0">
                <a:solidFill>
                  <a:prstClr val="black"/>
                </a:solidFill>
                <a:latin typeface="Calibri Light"/>
              </a:rPr>
              <a:t>del suelo (compatibilidad)</a:t>
            </a:r>
          </a:p>
          <a:p>
            <a:pPr algn="just"/>
            <a:r>
              <a:rPr lang="es-CO" sz="2000" dirty="0">
                <a:solidFill>
                  <a:prstClr val="black"/>
                </a:solidFill>
                <a:latin typeface="Calibri Light"/>
              </a:rPr>
              <a:t>–Ecosistemas estratégicos</a:t>
            </a:r>
          </a:p>
          <a:p>
            <a:pPr algn="just"/>
            <a:r>
              <a:rPr lang="es-CO" sz="2000" dirty="0">
                <a:solidFill>
                  <a:prstClr val="black"/>
                </a:solidFill>
                <a:latin typeface="Calibri Light"/>
              </a:rPr>
              <a:t>–</a:t>
            </a:r>
            <a:r>
              <a:rPr lang="es-CO" sz="2000" dirty="0" smtClean="0">
                <a:solidFill>
                  <a:prstClr val="black"/>
                </a:solidFill>
                <a:latin typeface="Calibri Light"/>
              </a:rPr>
              <a:t>Retiros cauces </a:t>
            </a:r>
            <a:r>
              <a:rPr lang="es-CO" sz="2000" dirty="0">
                <a:solidFill>
                  <a:prstClr val="black"/>
                </a:solidFill>
                <a:latin typeface="Calibri Light"/>
              </a:rPr>
              <a:t>(ríos y quebradas) y humedales</a:t>
            </a:r>
          </a:p>
          <a:p>
            <a:pPr algn="just"/>
            <a:r>
              <a:rPr lang="es-CO" sz="2000" dirty="0">
                <a:solidFill>
                  <a:prstClr val="black"/>
                </a:solidFill>
                <a:latin typeface="Calibri Light"/>
              </a:rPr>
              <a:t>–Suelos de protección (estrategias de conservación)</a:t>
            </a:r>
          </a:p>
          <a:p>
            <a:pPr algn="just"/>
            <a:r>
              <a:rPr lang="es-CO" sz="2000" dirty="0">
                <a:solidFill>
                  <a:prstClr val="black"/>
                </a:solidFill>
                <a:latin typeface="Calibri Light"/>
              </a:rPr>
              <a:t>–</a:t>
            </a:r>
            <a:r>
              <a:rPr lang="es-CO" sz="2000" dirty="0" smtClean="0">
                <a:solidFill>
                  <a:prstClr val="black"/>
                </a:solidFill>
                <a:latin typeface="Calibri Light"/>
              </a:rPr>
              <a:t>Áreas con </a:t>
            </a:r>
            <a:r>
              <a:rPr lang="es-CO" sz="2000" dirty="0">
                <a:solidFill>
                  <a:prstClr val="black"/>
                </a:solidFill>
                <a:latin typeface="Calibri Light"/>
              </a:rPr>
              <a:t>fines de conservación y recuperación paisajística</a:t>
            </a:r>
          </a:p>
          <a:p>
            <a:pPr algn="just"/>
            <a:endParaRPr lang="es-CO" sz="2000" dirty="0" smtClean="0">
              <a:solidFill>
                <a:prstClr val="black"/>
              </a:solidFill>
              <a:latin typeface="Calibri Light"/>
            </a:endParaRPr>
          </a:p>
          <a:p>
            <a:pPr marL="342900" indent="-342900" algn="just">
              <a:buFont typeface="Arial" panose="020B0604020202020204" pitchFamily="34" charset="0"/>
              <a:buChar char="•"/>
            </a:pPr>
            <a:r>
              <a:rPr lang="es-CO" sz="2000" dirty="0" smtClean="0">
                <a:solidFill>
                  <a:prstClr val="black"/>
                </a:solidFill>
                <a:latin typeface="Calibri Light"/>
              </a:rPr>
              <a:t>Sistema </a:t>
            </a:r>
            <a:r>
              <a:rPr lang="es-CO" sz="2000" dirty="0">
                <a:solidFill>
                  <a:prstClr val="black"/>
                </a:solidFill>
                <a:latin typeface="Calibri Light"/>
              </a:rPr>
              <a:t>Nacional Ambiental –SINA:</a:t>
            </a:r>
          </a:p>
          <a:p>
            <a:pPr algn="just"/>
            <a:r>
              <a:rPr lang="es-CO" sz="2000" dirty="0">
                <a:solidFill>
                  <a:prstClr val="black"/>
                </a:solidFill>
                <a:latin typeface="Calibri Light"/>
              </a:rPr>
              <a:t>–Funciones de control y vigilancia del medio </a:t>
            </a:r>
            <a:r>
              <a:rPr lang="es-CO" sz="2000" dirty="0" smtClean="0">
                <a:solidFill>
                  <a:prstClr val="black"/>
                </a:solidFill>
                <a:latin typeface="Calibri Light"/>
              </a:rPr>
              <a:t>ambiente y </a:t>
            </a:r>
            <a:r>
              <a:rPr lang="es-CO" sz="2000" dirty="0">
                <a:solidFill>
                  <a:prstClr val="black"/>
                </a:solidFill>
                <a:latin typeface="Calibri Light"/>
              </a:rPr>
              <a:t>los recursos naturales renovables</a:t>
            </a:r>
          </a:p>
        </p:txBody>
      </p:sp>
      <p:sp>
        <p:nvSpPr>
          <p:cNvPr id="3" name="CuadroTexto 2"/>
          <p:cNvSpPr txBox="1"/>
          <p:nvPr/>
        </p:nvSpPr>
        <p:spPr>
          <a:xfrm>
            <a:off x="455716" y="137496"/>
            <a:ext cx="10642825" cy="1384995"/>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Rol de los Municipios y la Comunidad</a:t>
            </a:r>
          </a:p>
          <a:p>
            <a:pPr algn="ctr"/>
            <a:r>
              <a:rPr lang="es-CO" sz="2800" b="1" dirty="0" smtClean="0">
                <a:solidFill>
                  <a:prstClr val="black"/>
                </a:solidFill>
                <a:latin typeface="Arial Rounded MT Bold" pitchFamily="34" charset="0"/>
                <a:cs typeface="Tahoma" pitchFamily="34" charset="0"/>
              </a:rPr>
              <a:t>en la protección de la biodiversidad</a:t>
            </a:r>
          </a:p>
          <a:p>
            <a:pPr algn="ctr"/>
            <a:endParaRPr lang="es-CO" sz="2800" b="1" dirty="0">
              <a:solidFill>
                <a:prstClr val="black"/>
              </a:solidFill>
              <a:latin typeface="Arial Rounded MT Bold" pitchFamily="34" charset="0"/>
              <a:cs typeface="Tahoma" pitchFamily="34" charset="0"/>
            </a:endParaRPr>
          </a:p>
        </p:txBody>
      </p:sp>
    </p:spTree>
    <p:extLst>
      <p:ext uri="{BB962C8B-B14F-4D97-AF65-F5344CB8AC3E}">
        <p14:creationId xmlns:p14="http://schemas.microsoft.com/office/powerpoint/2010/main" val="6767021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 (a) Alcalde tenga en Cuenta…</a:t>
            </a:r>
            <a:endParaRPr lang="es-CO" sz="2800" b="1" dirty="0">
              <a:latin typeface="Arial Rounded MT Bold" pitchFamily="34" charset="0"/>
              <a:cs typeface="Tahoma" pitchFamily="34" charset="0"/>
            </a:endParaRPr>
          </a:p>
        </p:txBody>
      </p:sp>
      <p:sp>
        <p:nvSpPr>
          <p:cNvPr id="5" name="Rectángulo redondeado 4"/>
          <p:cNvSpPr/>
          <p:nvPr/>
        </p:nvSpPr>
        <p:spPr>
          <a:xfrm>
            <a:off x="1361209" y="1227515"/>
            <a:ext cx="9339448" cy="4324199"/>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Blip>
                <a:blip r:embed="rId4"/>
              </a:buBlip>
            </a:pPr>
            <a:r>
              <a:rPr lang="es-CO" sz="2000" dirty="0" smtClean="0">
                <a:solidFill>
                  <a:schemeClr val="tx1"/>
                </a:solidFill>
                <a:latin typeface="Calibri Light"/>
              </a:rPr>
              <a:t>Incluir en el Plan de Ordenamiento Territorial del municipio las áreas protegidas, los ecosistemas estratégicos y los corredores de conservación con sus respectivos planes de manejo.</a:t>
            </a:r>
          </a:p>
          <a:p>
            <a:pPr marL="342900" indent="-342900">
              <a:buBlip>
                <a:blip r:embed="rId4"/>
              </a:buBlip>
            </a:pPr>
            <a:r>
              <a:rPr lang="es-CO" sz="2000" dirty="0" smtClean="0">
                <a:solidFill>
                  <a:schemeClr val="tx1"/>
                </a:solidFill>
                <a:latin typeface="Calibri Light"/>
              </a:rPr>
              <a:t>Coordinar con CORANTIOQUIA, la Gobernación de Antioquia y otras entidades la compra de predios para la conservación de ecosistemas estratégicos.</a:t>
            </a:r>
          </a:p>
          <a:p>
            <a:pPr marL="342900" indent="-342900">
              <a:buBlip>
                <a:blip r:embed="rId4"/>
              </a:buBlip>
            </a:pPr>
            <a:r>
              <a:rPr lang="es-CO" sz="2000" dirty="0" smtClean="0">
                <a:solidFill>
                  <a:schemeClr val="tx1"/>
                </a:solidFill>
                <a:latin typeface="Calibri Light"/>
              </a:rPr>
              <a:t>Intervenir conjuntamente con CORANTIOQUIA en la declaratoria y las acciones en las áreas protegidas.</a:t>
            </a:r>
          </a:p>
          <a:p>
            <a:pPr marL="342900" indent="-342900">
              <a:buBlip>
                <a:blip r:embed="rId4"/>
              </a:buBlip>
            </a:pPr>
            <a:r>
              <a:rPr lang="es-CO" sz="2000" dirty="0" smtClean="0">
                <a:solidFill>
                  <a:schemeClr val="tx1"/>
                </a:solidFill>
                <a:latin typeface="Calibri Light"/>
              </a:rPr>
              <a:t>Articularse con CORANTIOQUIA en los procesos que se adelanten con bosques y reforestación.</a:t>
            </a:r>
          </a:p>
          <a:p>
            <a:pPr marL="342900" indent="-342900">
              <a:buBlip>
                <a:blip r:embed="rId4"/>
              </a:buBlip>
            </a:pPr>
            <a:r>
              <a:rPr lang="es-CO" sz="2000" dirty="0" smtClean="0">
                <a:solidFill>
                  <a:schemeClr val="tx1"/>
                </a:solidFill>
                <a:latin typeface="Calibri Light"/>
              </a:rPr>
              <a:t>Asumir las responsabilidades de administración, manejo y protección de los Distritos de Manejo Integrado- DMI. </a:t>
            </a:r>
            <a:endParaRPr lang="es-CO" sz="2000" dirty="0">
              <a:solidFill>
                <a:schemeClr val="tx1"/>
              </a:solidFill>
              <a:latin typeface="Calibri Light"/>
            </a:endParaRPr>
          </a:p>
        </p:txBody>
      </p:sp>
    </p:spTree>
    <p:extLst>
      <p:ext uri="{BB962C8B-B14F-4D97-AF65-F5344CB8AC3E}">
        <p14:creationId xmlns:p14="http://schemas.microsoft.com/office/powerpoint/2010/main" val="5696274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109952" y="1042340"/>
            <a:ext cx="7269480" cy="4216539"/>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Gestión del Riesgo y Adaptación al Cambio Climático</a:t>
            </a:r>
          </a:p>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a:p>
            <a:pPr algn="ctr" fontAlgn="base">
              <a:spcBef>
                <a:spcPct val="0"/>
              </a:spcBef>
              <a:spcAft>
                <a:spcPct val="0"/>
              </a:spcAft>
            </a:pPr>
            <a:endParaRPr lang="es-CO" sz="20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a:t>
            </a:r>
            <a:r>
              <a:rPr lang="es-CO" sz="3200" dirty="0">
                <a:solidFill>
                  <a:prstClr val="black"/>
                </a:solidFill>
                <a:latin typeface="Arial Rounded MT Bold" pitchFamily="34" charset="0"/>
                <a:cs typeface="Arial" pitchFamily="34" charset="0"/>
              </a:rPr>
              <a:t>de </a:t>
            </a:r>
            <a:r>
              <a:rPr lang="es-CO" sz="3200" dirty="0" smtClean="0">
                <a:solidFill>
                  <a:prstClr val="black"/>
                </a:solidFill>
                <a:latin typeface="Arial Rounded MT Bold" pitchFamily="34" charset="0"/>
                <a:cs typeface="Arial" pitchFamily="34" charset="0"/>
              </a:rPr>
              <a:t>Ecosistemas</a:t>
            </a:r>
            <a:endParaRPr lang="es-CO" sz="3200" dirty="0">
              <a:solidFill>
                <a:prstClr val="black"/>
              </a:solidFill>
              <a:latin typeface="Arial Rounded MT Bold" pitchFamily="34" charset="0"/>
              <a:cs typeface="Arial" pitchFamily="34" charset="0"/>
            </a:endParaRPr>
          </a:p>
        </p:txBody>
      </p:sp>
    </p:spTree>
    <p:extLst>
      <p:ext uri="{BB962C8B-B14F-4D97-AF65-F5344CB8AC3E}">
        <p14:creationId xmlns:p14="http://schemas.microsoft.com/office/powerpoint/2010/main" val="11928439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23" name="28 Imagen" descr="D:\Mis documentos\CARLOS ARISTIZABAL\cisneros\DSC02187.JPG"/>
          <p:cNvPicPr/>
          <p:nvPr/>
        </p:nvPicPr>
        <p:blipFill rotWithShape="1">
          <a:blip r:embed="rId4" cstate="screen">
            <a:extLst>
              <a:ext uri="{28A0092B-C50C-407E-A947-70E740481C1C}">
                <a14:useLocalDpi xmlns:a14="http://schemas.microsoft.com/office/drawing/2010/main"/>
              </a:ext>
            </a:extLst>
          </a:blip>
          <a:srcRect/>
          <a:stretch/>
        </p:blipFill>
        <p:spPr bwMode="auto">
          <a:xfrm>
            <a:off x="4408112" y="3119004"/>
            <a:ext cx="2200941" cy="1939312"/>
          </a:xfrm>
          <a:prstGeom prst="rect">
            <a:avLst/>
          </a:prstGeom>
          <a:noFill/>
          <a:ln w="9525">
            <a:noFill/>
            <a:miter lim="800000"/>
            <a:headEnd/>
            <a:tailEnd/>
          </a:ln>
        </p:spPr>
      </p:pic>
      <p:sp>
        <p:nvSpPr>
          <p:cNvPr id="3" name="CuadroTexto 2"/>
          <p:cNvSpPr txBox="1"/>
          <p:nvPr/>
        </p:nvSpPr>
        <p:spPr>
          <a:xfrm>
            <a:off x="945573" y="47421"/>
            <a:ext cx="10642825" cy="646331"/>
          </a:xfrm>
          <a:prstGeom prst="rect">
            <a:avLst/>
          </a:prstGeom>
          <a:noFill/>
        </p:spPr>
        <p:txBody>
          <a:bodyPr wrap="square" rtlCol="0">
            <a:spAutoFit/>
          </a:bodyPr>
          <a:lstStyle/>
          <a:p>
            <a:pPr algn="ctr"/>
            <a:r>
              <a:rPr lang="es-CO" sz="3600" b="1" dirty="0" smtClean="0">
                <a:latin typeface="Arial Rounded MT Bold" pitchFamily="34" charset="0"/>
                <a:cs typeface="Tahoma" pitchFamily="34" charset="0"/>
              </a:rPr>
              <a:t>Gestión de riesgo</a:t>
            </a:r>
            <a:r>
              <a:rPr lang="x-none" sz="3600" b="1" dirty="0" smtClean="0">
                <a:latin typeface="Arial Rounded MT Bold" pitchFamily="34" charset="0"/>
                <a:cs typeface="Tahoma" pitchFamily="34" charset="0"/>
              </a:rPr>
              <a:t>s</a:t>
            </a:r>
            <a:endParaRPr lang="es-CO" sz="3600" b="1" dirty="0">
              <a:latin typeface="Arial Rounded MT Bold" pitchFamily="34" charset="0"/>
              <a:cs typeface="Tahoma" pitchFamily="34" charset="0"/>
            </a:endParaRPr>
          </a:p>
        </p:txBody>
      </p:sp>
      <p:grpSp>
        <p:nvGrpSpPr>
          <p:cNvPr id="9" name="6 Grupo"/>
          <p:cNvGrpSpPr/>
          <p:nvPr/>
        </p:nvGrpSpPr>
        <p:grpSpPr>
          <a:xfrm>
            <a:off x="857012" y="878158"/>
            <a:ext cx="2671383" cy="905120"/>
            <a:chOff x="604202" y="0"/>
            <a:chExt cx="2001379" cy="704770"/>
          </a:xfrm>
          <a:scene3d>
            <a:camera prst="orthographicFront"/>
            <a:lightRig rig="threePt" dir="t">
              <a:rot lat="0" lon="0" rev="7500000"/>
            </a:lightRig>
          </a:scene3d>
        </p:grpSpPr>
        <p:sp>
          <p:nvSpPr>
            <p:cNvPr id="10" name="13 Rectángulo redondeado"/>
            <p:cNvSpPr/>
            <p:nvPr/>
          </p:nvSpPr>
          <p:spPr>
            <a:xfrm>
              <a:off x="604202" y="0"/>
              <a:ext cx="2001379" cy="704770"/>
            </a:xfrm>
            <a:prstGeom prst="roundRect">
              <a:avLst>
                <a:gd name="adj" fmla="val 10000"/>
              </a:avLst>
            </a:prstGeom>
            <a:solidFill>
              <a:srgbClr val="FFFF00"/>
            </a:solidFill>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1" name="14 Rectángulo"/>
            <p:cNvSpPr/>
            <p:nvPr/>
          </p:nvSpPr>
          <p:spPr>
            <a:xfrm>
              <a:off x="624844" y="20642"/>
              <a:ext cx="1960095" cy="66348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b="1" kern="1200" dirty="0" smtClean="0">
                  <a:solidFill>
                    <a:schemeClr val="tx1"/>
                  </a:solidFill>
                  <a:latin typeface="+mj-lt"/>
                </a:rPr>
                <a:t>CONOCIMIENTO</a:t>
              </a:r>
            </a:p>
            <a:p>
              <a:pPr lvl="0" algn="ctr" defTabSz="889000">
                <a:lnSpc>
                  <a:spcPct val="90000"/>
                </a:lnSpc>
                <a:spcBef>
                  <a:spcPct val="0"/>
                </a:spcBef>
                <a:spcAft>
                  <a:spcPct val="35000"/>
                </a:spcAft>
              </a:pPr>
              <a:r>
                <a:rPr lang="es-CO" b="1" dirty="0" smtClean="0">
                  <a:solidFill>
                    <a:schemeClr val="tx1"/>
                  </a:solidFill>
                  <a:latin typeface="+mj-lt"/>
                </a:rPr>
                <a:t>DEL RIESGO</a:t>
              </a:r>
              <a:endParaRPr lang="es-CO" b="1" kern="1200" dirty="0">
                <a:solidFill>
                  <a:schemeClr val="tx1"/>
                </a:solidFill>
                <a:latin typeface="+mj-lt"/>
              </a:endParaRPr>
            </a:p>
          </p:txBody>
        </p:sp>
      </p:grpSp>
      <p:grpSp>
        <p:nvGrpSpPr>
          <p:cNvPr id="12" name="7 Grupo"/>
          <p:cNvGrpSpPr/>
          <p:nvPr/>
        </p:nvGrpSpPr>
        <p:grpSpPr>
          <a:xfrm>
            <a:off x="4694587" y="877556"/>
            <a:ext cx="2934840" cy="905120"/>
            <a:chOff x="2666310" y="0"/>
            <a:chExt cx="2198759" cy="704770"/>
          </a:xfrm>
          <a:solidFill>
            <a:srgbClr val="00B0F0"/>
          </a:solidFill>
          <a:scene3d>
            <a:camera prst="orthographicFront"/>
            <a:lightRig rig="threePt" dir="t">
              <a:rot lat="0" lon="0" rev="7500000"/>
            </a:lightRig>
          </a:scene3d>
        </p:grpSpPr>
        <p:sp>
          <p:nvSpPr>
            <p:cNvPr id="13" name="11 Rectángulo redondeado"/>
            <p:cNvSpPr/>
            <p:nvPr/>
          </p:nvSpPr>
          <p:spPr>
            <a:xfrm>
              <a:off x="2666310" y="0"/>
              <a:ext cx="2198759" cy="704770"/>
            </a:xfrm>
            <a:prstGeom prst="roundRect">
              <a:avLst>
                <a:gd name="adj" fmla="val 10000"/>
              </a:avLst>
            </a:prstGeom>
            <a:grpFill/>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4" name="12 Rectángulo"/>
            <p:cNvSpPr/>
            <p:nvPr/>
          </p:nvSpPr>
          <p:spPr>
            <a:xfrm>
              <a:off x="2666310" y="20642"/>
              <a:ext cx="2178118" cy="663486"/>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b="1" kern="1200" dirty="0" smtClean="0">
                  <a:solidFill>
                    <a:schemeClr val="tx1"/>
                  </a:solidFill>
                  <a:latin typeface="+mj-lt"/>
                </a:rPr>
                <a:t>REDUCCION </a:t>
              </a:r>
              <a:r>
                <a:rPr lang="es-CO" b="1" dirty="0">
                  <a:solidFill>
                    <a:schemeClr val="tx1"/>
                  </a:solidFill>
                  <a:latin typeface="+mj-lt"/>
                </a:rPr>
                <a:t>DEL </a:t>
              </a:r>
              <a:r>
                <a:rPr lang="es-CO" b="1" dirty="0" smtClean="0">
                  <a:solidFill>
                    <a:schemeClr val="tx1"/>
                  </a:solidFill>
                  <a:latin typeface="+mj-lt"/>
                </a:rPr>
                <a:t>RIESGO</a:t>
              </a:r>
              <a:endParaRPr lang="es-CO" b="1" kern="1200" dirty="0">
                <a:solidFill>
                  <a:schemeClr val="tx1"/>
                </a:solidFill>
                <a:latin typeface="+mj-lt"/>
              </a:endParaRPr>
            </a:p>
          </p:txBody>
        </p:sp>
      </p:grpSp>
      <p:grpSp>
        <p:nvGrpSpPr>
          <p:cNvPr id="15" name="8 Grupo"/>
          <p:cNvGrpSpPr/>
          <p:nvPr/>
        </p:nvGrpSpPr>
        <p:grpSpPr>
          <a:xfrm>
            <a:off x="8388719" y="936634"/>
            <a:ext cx="3046263" cy="905120"/>
            <a:chOff x="5292271" y="0"/>
            <a:chExt cx="2282236" cy="704770"/>
          </a:xfrm>
          <a:solidFill>
            <a:srgbClr val="00B050"/>
          </a:solidFill>
          <a:scene3d>
            <a:camera prst="orthographicFront"/>
            <a:lightRig rig="threePt" dir="t">
              <a:rot lat="0" lon="0" rev="7500000"/>
            </a:lightRig>
          </a:scene3d>
        </p:grpSpPr>
        <p:sp>
          <p:nvSpPr>
            <p:cNvPr id="16" name="9 Rectángulo redondeado"/>
            <p:cNvSpPr/>
            <p:nvPr/>
          </p:nvSpPr>
          <p:spPr>
            <a:xfrm>
              <a:off x="5292271" y="0"/>
              <a:ext cx="2282236" cy="704770"/>
            </a:xfrm>
            <a:prstGeom prst="roundRect">
              <a:avLst>
                <a:gd name="adj" fmla="val 10000"/>
              </a:avLst>
            </a:prstGeom>
            <a:grpFill/>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7" name="10 Rectángulo"/>
            <p:cNvSpPr/>
            <p:nvPr/>
          </p:nvSpPr>
          <p:spPr>
            <a:xfrm>
              <a:off x="5312913" y="20642"/>
              <a:ext cx="2240952" cy="663486"/>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b="1" kern="1200" dirty="0" smtClean="0">
                  <a:solidFill>
                    <a:schemeClr val="tx1"/>
                  </a:solidFill>
                  <a:latin typeface="+mj-lt"/>
                </a:rPr>
                <a:t>MANEJO DE DESASTRES</a:t>
              </a:r>
              <a:endParaRPr lang="es-CO" b="1" kern="1200" dirty="0">
                <a:solidFill>
                  <a:schemeClr val="tx1"/>
                </a:solidFill>
                <a:latin typeface="+mj-lt"/>
              </a:endParaRPr>
            </a:p>
          </p:txBody>
        </p:sp>
      </p:grpSp>
      <p:pic>
        <p:nvPicPr>
          <p:cNvPr id="18" name="Picture 11" descr="gobierno-en-la-calle-en-fc3a1tima"/>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01136" y="4814434"/>
            <a:ext cx="2239521" cy="1680052"/>
          </a:xfrm>
          <a:prstGeom prst="rect">
            <a:avLst/>
          </a:prstGeom>
          <a:noFill/>
          <a:ln w="9525">
            <a:noFill/>
            <a:miter lim="800000"/>
            <a:headEnd/>
            <a:tailEnd/>
          </a:ln>
        </p:spPr>
      </p:pic>
      <p:pic>
        <p:nvPicPr>
          <p:cNvPr id="19" name="Picture 5" descr="http://diarioadn.co/polopoly_fs/1.3184.1354017573%21/image/image.jpg_gen/derivatives/p2-1d679x340/image.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15729" y="4871339"/>
            <a:ext cx="3450080" cy="172758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descr="http://conservacolombia.net/wp-content/uploads/2013/10/taller-1.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75502" y="2880674"/>
            <a:ext cx="2725340" cy="1730618"/>
          </a:xfrm>
          <a:prstGeom prst="rect">
            <a:avLst/>
          </a:prstGeom>
          <a:noFill/>
          <a:extLst>
            <a:ext uri="{909E8E84-426E-40DD-AFC4-6F175D3DCCD1}">
              <a14:hiddenFill xmlns:a14="http://schemas.microsoft.com/office/drawing/2010/main">
                <a:solidFill>
                  <a:srgbClr val="FFFFFF"/>
                </a:solidFill>
              </a14:hiddenFill>
            </a:ext>
          </a:extLst>
        </p:spPr>
      </p:pic>
      <p:sp>
        <p:nvSpPr>
          <p:cNvPr id="26" name="37 Rectángulo"/>
          <p:cNvSpPr/>
          <p:nvPr/>
        </p:nvSpPr>
        <p:spPr>
          <a:xfrm>
            <a:off x="689647" y="1890379"/>
            <a:ext cx="2926433" cy="894615"/>
          </a:xfrm>
          <a:prstGeom prst="rect">
            <a:avLst/>
          </a:prstGeom>
          <a:solidFill>
            <a:schemeClr val="bg1"/>
          </a:solidFill>
          <a:ln w="57150">
            <a:solidFill>
              <a:srgbClr val="FFFF00"/>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latin typeface="+mj-lt"/>
              </a:rPr>
              <a:t>Identificación y análisis del riesgo</a:t>
            </a:r>
          </a:p>
          <a:p>
            <a:pPr lvl="0" algn="ctr" defTabSz="711200">
              <a:lnSpc>
                <a:spcPct val="90000"/>
              </a:lnSpc>
              <a:spcBef>
                <a:spcPct val="0"/>
              </a:spcBef>
              <a:spcAft>
                <a:spcPct val="35000"/>
              </a:spcAft>
            </a:pPr>
            <a:r>
              <a:rPr lang="es-ES_tradnl" sz="1600" kern="1200" dirty="0" smtClean="0">
                <a:solidFill>
                  <a:schemeClr val="tx1"/>
                </a:solidFill>
                <a:latin typeface="+mj-lt"/>
              </a:rPr>
              <a:t>Monitoreo del riesgo</a:t>
            </a:r>
          </a:p>
          <a:p>
            <a:pPr lvl="0" algn="ctr" defTabSz="711200">
              <a:lnSpc>
                <a:spcPct val="90000"/>
              </a:lnSpc>
              <a:spcBef>
                <a:spcPct val="0"/>
              </a:spcBef>
              <a:spcAft>
                <a:spcPct val="35000"/>
              </a:spcAft>
            </a:pPr>
            <a:r>
              <a:rPr lang="es-ES_tradnl" sz="1600" kern="1200" dirty="0" smtClean="0">
                <a:solidFill>
                  <a:schemeClr val="tx1"/>
                </a:solidFill>
                <a:latin typeface="+mj-lt"/>
              </a:rPr>
              <a:t>Comunicación del riesgo</a:t>
            </a:r>
            <a:endParaRPr lang="es-CO" sz="1600" kern="1200" dirty="0">
              <a:solidFill>
                <a:schemeClr val="tx1"/>
              </a:solidFill>
              <a:latin typeface="+mj-lt"/>
            </a:endParaRPr>
          </a:p>
        </p:txBody>
      </p:sp>
      <p:sp>
        <p:nvSpPr>
          <p:cNvPr id="29" name="40 Rectángulo"/>
          <p:cNvSpPr/>
          <p:nvPr/>
        </p:nvSpPr>
        <p:spPr>
          <a:xfrm>
            <a:off x="4366767" y="1857830"/>
            <a:ext cx="3590480" cy="1159510"/>
          </a:xfrm>
          <a:prstGeom prst="rect">
            <a:avLst/>
          </a:prstGeom>
          <a:solidFill>
            <a:schemeClr val="bg1"/>
          </a:solidFill>
          <a:ln w="38100">
            <a:solidFill>
              <a:srgbClr val="00B0F0"/>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latin typeface="+mj-lt"/>
              </a:rPr>
              <a:t>Medidas estructurales y no estructurales:</a:t>
            </a:r>
          </a:p>
          <a:p>
            <a:pPr lvl="0" algn="ctr" defTabSz="711200">
              <a:lnSpc>
                <a:spcPct val="90000"/>
              </a:lnSpc>
              <a:spcBef>
                <a:spcPct val="0"/>
              </a:spcBef>
              <a:spcAft>
                <a:spcPct val="35000"/>
              </a:spcAft>
            </a:pPr>
            <a:r>
              <a:rPr lang="es-ES_tradnl" sz="1600" dirty="0" smtClean="0">
                <a:solidFill>
                  <a:schemeClr val="tx1"/>
                </a:solidFill>
                <a:latin typeface="+mj-lt"/>
              </a:rPr>
              <a:t>- Educación - concientización</a:t>
            </a:r>
            <a:endParaRPr lang="es-ES_tradnl" sz="1600" kern="1200" dirty="0" smtClean="0">
              <a:solidFill>
                <a:schemeClr val="tx1"/>
              </a:solidFill>
              <a:latin typeface="+mj-lt"/>
            </a:endParaRPr>
          </a:p>
          <a:p>
            <a:pPr marL="285750" lvl="0" indent="-285750" algn="ctr" defTabSz="711200">
              <a:lnSpc>
                <a:spcPct val="90000"/>
              </a:lnSpc>
              <a:spcBef>
                <a:spcPct val="0"/>
              </a:spcBef>
              <a:spcAft>
                <a:spcPct val="35000"/>
              </a:spcAft>
              <a:buFontTx/>
              <a:buChar char="-"/>
            </a:pPr>
            <a:r>
              <a:rPr lang="es-ES_tradnl" sz="1600" kern="1200" dirty="0" smtClean="0">
                <a:solidFill>
                  <a:schemeClr val="tx1"/>
                </a:solidFill>
                <a:latin typeface="+mj-lt"/>
              </a:rPr>
              <a:t>Rehabilitación ambiental</a:t>
            </a:r>
          </a:p>
          <a:p>
            <a:pPr marL="285750" lvl="0" indent="-285750" algn="ctr" defTabSz="711200">
              <a:lnSpc>
                <a:spcPct val="90000"/>
              </a:lnSpc>
              <a:spcBef>
                <a:spcPct val="0"/>
              </a:spcBef>
              <a:spcAft>
                <a:spcPct val="35000"/>
              </a:spcAft>
              <a:buFontTx/>
              <a:buChar char="-"/>
            </a:pPr>
            <a:r>
              <a:rPr lang="es-ES_tradnl" sz="1600" dirty="0" smtClean="0">
                <a:solidFill>
                  <a:schemeClr val="tx1"/>
                </a:solidFill>
                <a:latin typeface="+mj-lt"/>
              </a:rPr>
              <a:t>Planificación territorial</a:t>
            </a:r>
            <a:endParaRPr lang="es-CO" sz="1600" kern="1200" dirty="0">
              <a:solidFill>
                <a:schemeClr val="tx1"/>
              </a:solidFill>
              <a:latin typeface="+mj-lt"/>
            </a:endParaRPr>
          </a:p>
        </p:txBody>
      </p:sp>
      <p:sp>
        <p:nvSpPr>
          <p:cNvPr id="30" name="48 CuadroTexto"/>
          <p:cNvSpPr txBox="1"/>
          <p:nvPr/>
        </p:nvSpPr>
        <p:spPr>
          <a:xfrm>
            <a:off x="8532363" y="1927604"/>
            <a:ext cx="2758974" cy="923726"/>
          </a:xfrm>
          <a:prstGeom prst="rect">
            <a:avLst/>
          </a:prstGeom>
          <a:noFill/>
          <a:ln w="38100">
            <a:solidFill>
              <a:srgbClr val="00B050"/>
            </a:solidFill>
          </a:ln>
        </p:spPr>
        <p:txBody>
          <a:bodyPr wrap="square" rtlCol="0">
            <a:spAutoFit/>
          </a:bodyPr>
          <a:lstStyle/>
          <a:p>
            <a:r>
              <a:rPr lang="es-CO" dirty="0" smtClean="0">
                <a:latin typeface="+mj-lt"/>
              </a:rPr>
              <a:t>Preparación</a:t>
            </a:r>
          </a:p>
          <a:p>
            <a:r>
              <a:rPr lang="es-CO" dirty="0" smtClean="0">
                <a:latin typeface="+mj-lt"/>
              </a:rPr>
              <a:t>        Atención</a:t>
            </a:r>
          </a:p>
          <a:p>
            <a:r>
              <a:rPr lang="es-CO" dirty="0" smtClean="0">
                <a:latin typeface="+mj-lt"/>
              </a:rPr>
              <a:t>                    Recuperación</a:t>
            </a:r>
            <a:endParaRPr lang="es-CO" dirty="0">
              <a:latin typeface="+mj-lt"/>
            </a:endParaRPr>
          </a:p>
        </p:txBody>
      </p:sp>
      <p:pic>
        <p:nvPicPr>
          <p:cNvPr id="31"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r="24130"/>
          <a:stretch/>
        </p:blipFill>
        <p:spPr bwMode="auto">
          <a:xfrm>
            <a:off x="291604" y="4706972"/>
            <a:ext cx="1788351" cy="1676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6" descr="https://fbcdn-sphotos-e-a.akamaihd.net/hphotos-ak-frc3/969488_484239641645316_268117766_n.jp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127408" y="4706972"/>
            <a:ext cx="1970334" cy="178751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2" name="Imagen 13"/>
          <p:cNvPicPr>
            <a:picLocks noChangeAspect="1" noChangeArrowheads="1"/>
          </p:cNvPicPr>
          <p:nvPr/>
        </p:nvPicPr>
        <p:blipFill rotWithShape="1">
          <a:blip r:embed="rId10" cstate="print"/>
          <a:srcRect t="18146" b="15101"/>
          <a:stretch/>
        </p:blipFill>
        <p:spPr bwMode="auto">
          <a:xfrm>
            <a:off x="8185874" y="3141133"/>
            <a:ext cx="3482432" cy="1512454"/>
          </a:xfrm>
          <a:prstGeom prst="rect">
            <a:avLst/>
          </a:prstGeom>
          <a:noFill/>
          <a:ln w="9525">
            <a:noFill/>
            <a:miter lim="800000"/>
            <a:headEnd/>
            <a:tailEnd/>
          </a:ln>
        </p:spPr>
      </p:pic>
    </p:spTree>
    <p:extLst>
      <p:ext uri="{BB962C8B-B14F-4D97-AF65-F5344CB8AC3E}">
        <p14:creationId xmlns:p14="http://schemas.microsoft.com/office/powerpoint/2010/main" val="1774345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1" name="Rectangle 1"/>
          <p:cNvSpPr>
            <a:spLocks noChangeArrowheads="1"/>
          </p:cNvSpPr>
          <p:nvPr/>
        </p:nvSpPr>
        <p:spPr bwMode="auto">
          <a:xfrm>
            <a:off x="145143" y="86568"/>
            <a:ext cx="11683999" cy="646282"/>
          </a:xfrm>
          <a:prstGeom prst="rect">
            <a:avLst/>
          </a:prstGeom>
          <a:noFill/>
          <a:ln w="9525">
            <a:noFill/>
            <a:miter lim="800000"/>
            <a:headEnd/>
            <a:tailEnd/>
          </a:ln>
          <a:effectLst/>
        </p:spPr>
        <p:txBody>
          <a:bodyPr vert="horz" wrap="square" lIns="457056" tIns="152352" rIns="91440" bIns="0" numCol="1" anchor="ctr" anchorCtr="0" compatLnSpc="1">
            <a:prstTxWarp prst="textNoShape">
              <a:avLst/>
            </a:prstTxWarp>
            <a:spAutoFit/>
          </a:bodyPr>
          <a:lstStyle/>
          <a:p>
            <a:pPr marL="0" lvl="2" algn="ctr" fontAlgn="base">
              <a:spcBef>
                <a:spcPct val="0"/>
              </a:spcBef>
              <a:spcAft>
                <a:spcPct val="0"/>
              </a:spcAft>
            </a:pPr>
            <a:r>
              <a:rPr lang="es-CO" sz="3200" dirty="0">
                <a:latin typeface="Arial Rounded MT Bold" pitchFamily="34" charset="0"/>
                <a:ea typeface="+mj-ea"/>
                <a:cs typeface="+mj-cs"/>
              </a:rPr>
              <a:t>Instrumentos para </a:t>
            </a:r>
            <a:r>
              <a:rPr lang="x-none" sz="3200" dirty="0" smtClean="0">
                <a:latin typeface="Arial Rounded MT Bold" pitchFamily="34" charset="0"/>
                <a:ea typeface="+mj-ea"/>
                <a:cs typeface="+mj-cs"/>
              </a:rPr>
              <a:t>la </a:t>
            </a:r>
            <a:r>
              <a:rPr lang="es-CO" sz="3200" dirty="0" smtClean="0">
                <a:latin typeface="Arial Rounded MT Bold" pitchFamily="34" charset="0"/>
                <a:ea typeface="+mj-ea"/>
                <a:cs typeface="+mj-cs"/>
              </a:rPr>
              <a:t>Gestión de Riesgo</a:t>
            </a:r>
            <a:r>
              <a:rPr lang="x-none" sz="3200" dirty="0" smtClean="0">
                <a:latin typeface="Arial Rounded MT Bold" pitchFamily="34" charset="0"/>
                <a:ea typeface="+mj-ea"/>
                <a:cs typeface="+mj-cs"/>
              </a:rPr>
              <a:t>s - </a:t>
            </a:r>
            <a:r>
              <a:rPr lang="es-CO" sz="3200" dirty="0" smtClean="0">
                <a:latin typeface="Arial Rounded MT Bold" pitchFamily="34" charset="0"/>
                <a:ea typeface="+mj-ea"/>
                <a:cs typeface="+mj-cs"/>
              </a:rPr>
              <a:t>municipal</a:t>
            </a:r>
            <a:endParaRPr lang="es-CO" sz="2400" dirty="0">
              <a:latin typeface="Arial Rounded MT Bold" pitchFamily="34" charset="0"/>
              <a:cs typeface="Arial" pitchFamily="34" charset="0"/>
            </a:endParaRPr>
          </a:p>
        </p:txBody>
      </p:sp>
      <p:sp>
        <p:nvSpPr>
          <p:cNvPr id="45" name="Rectangle 1"/>
          <p:cNvSpPr>
            <a:spLocks noChangeArrowheads="1"/>
          </p:cNvSpPr>
          <p:nvPr/>
        </p:nvSpPr>
        <p:spPr bwMode="auto">
          <a:xfrm>
            <a:off x="2457579" y="5742230"/>
            <a:ext cx="6386328" cy="514738"/>
          </a:xfrm>
          <a:prstGeom prst="rect">
            <a:avLst/>
          </a:prstGeom>
          <a:noFill/>
          <a:ln w="9525" cap="flat" cmpd="sng" algn="ctr">
            <a:noFill/>
            <a:prstDash val="solid"/>
            <a:headEnd/>
            <a:tailEnd/>
          </a:ln>
          <a:effectLst>
            <a:outerShdw blurRad="40000" dist="20000" dir="5400000" rotWithShape="0">
              <a:srgbClr val="000000">
                <a:alpha val="38000"/>
              </a:srgbClr>
            </a:outerShdw>
          </a:effectLst>
        </p:spPr>
        <p:txBody>
          <a:bodyPr vert="horz" wrap="square" lIns="72000" tIns="72000" rIns="72000" bIns="72000" numCol="1" anchor="ctr" anchorCtr="0" compatLnSpc="1">
            <a:prstTxWarp prst="textNoShape">
              <a:avLst/>
            </a:prstTxWarp>
            <a:spAutoFit/>
          </a:bodyPr>
          <a:lstStyle/>
          <a:p>
            <a:pPr marL="0" marR="0" lvl="2" indent="0" defTabSz="457200" eaLnBrk="1" fontAlgn="base" latinLnBrk="0" hangingPunct="1">
              <a:lnSpc>
                <a:spcPct val="100000"/>
              </a:lnSpc>
              <a:spcBef>
                <a:spcPct val="0"/>
              </a:spcBef>
              <a:spcAft>
                <a:spcPct val="0"/>
              </a:spcAft>
              <a:buClrTx/>
              <a:buSzTx/>
              <a:buFontTx/>
              <a:buNone/>
              <a:tabLst/>
              <a:defRPr/>
            </a:pPr>
            <a:r>
              <a:rPr kumimoji="0" lang="x-none" sz="2400" b="1" i="0" u="sng" strike="noStrike" kern="0" cap="none" spc="0" normalizeH="0" baseline="0" noProof="0" dirty="0" smtClean="0">
                <a:ln>
                  <a:noFill/>
                </a:ln>
                <a:effectLst/>
                <a:uLnTx/>
                <a:uFillTx/>
                <a:latin typeface="+mj-lt"/>
                <a:ea typeface="+mn-ea"/>
                <a:cs typeface="+mn-cs"/>
              </a:rPr>
              <a:t>Consejo </a:t>
            </a:r>
            <a:r>
              <a:rPr kumimoji="0" lang="es-CO" sz="2400" b="1" i="0" u="sng" strike="noStrike" kern="0" cap="none" spc="0" normalizeH="0" baseline="0" noProof="0" dirty="0" smtClean="0">
                <a:ln>
                  <a:noFill/>
                </a:ln>
                <a:effectLst/>
                <a:uLnTx/>
                <a:uFillTx/>
                <a:latin typeface="+mj-lt"/>
                <a:ea typeface="+mn-ea"/>
                <a:cs typeface="+mn-cs"/>
              </a:rPr>
              <a:t>Municipal de Gestión del Riesgo</a:t>
            </a:r>
            <a:r>
              <a:rPr kumimoji="0" lang="x-none" sz="2400" b="1" i="0" u="sng" strike="noStrike" kern="0" cap="none" spc="0" normalizeH="0" baseline="0" noProof="0" dirty="0" smtClean="0">
                <a:ln>
                  <a:noFill/>
                </a:ln>
                <a:effectLst/>
                <a:uLnTx/>
                <a:uFillTx/>
                <a:latin typeface="+mj-lt"/>
                <a:ea typeface="+mn-ea"/>
                <a:cs typeface="+mn-cs"/>
              </a:rPr>
              <a:t> - CMGRD</a:t>
            </a:r>
            <a:endParaRPr kumimoji="0" lang="es-CO" sz="2400" b="1" i="0" u="sng" strike="noStrike" kern="0" cap="none" spc="0" normalizeH="0" baseline="0" noProof="0" dirty="0" smtClean="0">
              <a:ln>
                <a:noFill/>
              </a:ln>
              <a:effectLst/>
              <a:uLnTx/>
              <a:uFillTx/>
              <a:latin typeface="+mj-lt"/>
              <a:ea typeface="+mn-ea"/>
              <a:cs typeface="+mn-cs"/>
            </a:endParaRPr>
          </a:p>
        </p:txBody>
      </p:sp>
      <p:pic>
        <p:nvPicPr>
          <p:cNvPr id="5" name="Imagen 4"/>
          <p:cNvPicPr>
            <a:picLocks noChangeAspect="1"/>
          </p:cNvPicPr>
          <p:nvPr/>
        </p:nvPicPr>
        <p:blipFill>
          <a:blip r:embed="rId4"/>
          <a:stretch>
            <a:fillRect/>
          </a:stretch>
        </p:blipFill>
        <p:spPr>
          <a:xfrm>
            <a:off x="1170855" y="1152191"/>
            <a:ext cx="9812830" cy="4428067"/>
          </a:xfrm>
          <a:prstGeom prst="rect">
            <a:avLst/>
          </a:prstGeom>
        </p:spPr>
      </p:pic>
    </p:spTree>
    <p:extLst>
      <p:ext uri="{BB962C8B-B14F-4D97-AF65-F5344CB8AC3E}">
        <p14:creationId xmlns:p14="http://schemas.microsoft.com/office/powerpoint/2010/main" val="13580389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14" name="CuadroTexto 3"/>
          <p:cNvSpPr txBox="1"/>
          <p:nvPr/>
        </p:nvSpPr>
        <p:spPr>
          <a:xfrm>
            <a:off x="218184" y="176380"/>
            <a:ext cx="6572909" cy="1077218"/>
          </a:xfrm>
          <a:prstGeom prst="rect">
            <a:avLst/>
          </a:prstGeom>
        </p:spPr>
        <p:txBody>
          <a:bodyPr vert="horz" lIns="91440" tIns="45720" rIns="91440" bIns="45720" rtlCol="0" anchor="ctr">
            <a:normAutofit/>
          </a:bodyPr>
          <a:lstStyle>
            <a:lvl1pPr algn="ctr">
              <a:spcBef>
                <a:spcPct val="0"/>
              </a:spcBef>
              <a:buNone/>
              <a:defRPr sz="3200" b="1">
                <a:latin typeface="Arial Rounded MT Bold"/>
                <a:ea typeface="+mj-ea"/>
                <a:cs typeface="Arial Rounded MT Bold"/>
              </a:defRPr>
            </a:lvl1pPr>
          </a:lstStyle>
          <a:p>
            <a:r>
              <a:rPr lang="es-ES" dirty="0"/>
              <a:t>Planes </a:t>
            </a:r>
            <a:r>
              <a:rPr lang="es-ES" dirty="0" smtClean="0"/>
              <a:t>Municipales de Gestión del Riesgo - PMGRD</a:t>
            </a:r>
            <a:endParaRPr lang="es-ES" dirty="0"/>
          </a:p>
        </p:txBody>
      </p:sp>
      <p:sp>
        <p:nvSpPr>
          <p:cNvPr id="8" name="Rectángulo 7"/>
          <p:cNvSpPr/>
          <p:nvPr/>
        </p:nvSpPr>
        <p:spPr>
          <a:xfrm>
            <a:off x="538631" y="2036103"/>
            <a:ext cx="5576414" cy="3046988"/>
          </a:xfrm>
          <a:prstGeom prst="rect">
            <a:avLst/>
          </a:prstGeom>
          <a:ln>
            <a:noFill/>
          </a:ln>
        </p:spPr>
        <p:txBody>
          <a:bodyPr wrap="square">
            <a:spAutoFit/>
          </a:bodyPr>
          <a:lstStyle/>
          <a:p>
            <a:pPr marL="342900" indent="-342900" algn="just">
              <a:buBlip>
                <a:blip r:embed="rId5"/>
              </a:buBlip>
            </a:pPr>
            <a:r>
              <a:rPr lang="x-none" sz="2400" dirty="0" smtClean="0">
                <a:solidFill>
                  <a:prstClr val="black"/>
                </a:solidFill>
                <a:latin typeface="Calibri Light"/>
              </a:rPr>
              <a:t>Los PMGRD deben ser formulados por las administraciones municipales según Ley 1523 de 2012, Art. 37.</a:t>
            </a:r>
          </a:p>
          <a:p>
            <a:pPr algn="just"/>
            <a:endParaRPr lang="x-none" sz="2400" dirty="0" smtClean="0">
              <a:solidFill>
                <a:prstClr val="black"/>
              </a:solidFill>
              <a:latin typeface="Calibri Light"/>
            </a:endParaRPr>
          </a:p>
          <a:p>
            <a:pPr marL="342900" indent="-342900" algn="just">
              <a:buBlip>
                <a:blip r:embed="rId5"/>
              </a:buBlip>
            </a:pPr>
            <a:r>
              <a:rPr lang="x-none" sz="2400" dirty="0" smtClean="0">
                <a:solidFill>
                  <a:prstClr val="black"/>
                </a:solidFill>
                <a:latin typeface="Calibri Light"/>
              </a:rPr>
              <a:t>En estos planes se identifican los escenarios de riesgo del municipio y se formulan acciones para garantizar la gestión del riesgo.</a:t>
            </a:r>
            <a:endParaRPr lang="es-CO" sz="2400" dirty="0">
              <a:solidFill>
                <a:prstClr val="black"/>
              </a:solidFill>
              <a:latin typeface="Calibri Light"/>
            </a:endParaRPr>
          </a:p>
        </p:txBody>
      </p:sp>
      <p:pic>
        <p:nvPicPr>
          <p:cNvPr id="2" name="Imagen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92636" y="0"/>
            <a:ext cx="5299364" cy="6858000"/>
          </a:xfrm>
          <a:prstGeom prst="rect">
            <a:avLst/>
          </a:prstGeom>
        </p:spPr>
      </p:pic>
    </p:spTree>
    <p:extLst>
      <p:ext uri="{BB962C8B-B14F-4D97-AF65-F5344CB8AC3E}">
        <p14:creationId xmlns:p14="http://schemas.microsoft.com/office/powerpoint/2010/main" val="10373260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4" name="Text Box 51"/>
          <p:cNvSpPr txBox="1">
            <a:spLocks noChangeArrowheads="1"/>
          </p:cNvSpPr>
          <p:nvPr/>
        </p:nvSpPr>
        <p:spPr bwMode="auto">
          <a:xfrm>
            <a:off x="615429" y="1768086"/>
            <a:ext cx="6569142" cy="2585323"/>
          </a:xfrm>
          <a:prstGeom prst="rect">
            <a:avLst/>
          </a:prstGeom>
          <a:noFill/>
          <a:ln w="9525">
            <a:noFill/>
            <a:miter lim="800000"/>
            <a:headEnd/>
            <a:tailEnd/>
          </a:ln>
        </p:spPr>
        <p:txBody>
          <a:bodyPr wrap="square">
            <a:spAutoFit/>
          </a:bodyPr>
          <a:lstStyle/>
          <a:p>
            <a:pPr algn="ctr"/>
            <a:r>
              <a:rPr lang="es-ES" sz="5400" b="1" dirty="0">
                <a:latin typeface="Arial Rounded MT Bold" pitchFamily="34" charset="0"/>
                <a:cs typeface="Tahoma" pitchFamily="34" charset="0"/>
              </a:rPr>
              <a:t>“Reducir el riesgo,</a:t>
            </a:r>
          </a:p>
          <a:p>
            <a:pPr algn="ctr"/>
            <a:r>
              <a:rPr lang="es-ES" sz="5400" b="1" dirty="0">
                <a:latin typeface="Arial Rounded MT Bold" pitchFamily="34" charset="0"/>
                <a:cs typeface="Tahoma" pitchFamily="34" charset="0"/>
              </a:rPr>
              <a:t>nuestra mejor opción”</a:t>
            </a:r>
          </a:p>
        </p:txBody>
      </p:sp>
      <p:pic>
        <p:nvPicPr>
          <p:cNvPr id="5" name="Imagen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58278" y="248059"/>
            <a:ext cx="3730119" cy="2465636"/>
          </a:xfrm>
          <a:prstGeom prst="rect">
            <a:avLst/>
          </a:prstGeom>
        </p:spPr>
      </p:pic>
      <p:pic>
        <p:nvPicPr>
          <p:cNvPr id="7" name="Imagen 1"/>
          <p:cNvPicPr>
            <a:picLocks noChangeAspect="1"/>
          </p:cNvPicPr>
          <p:nvPr/>
        </p:nvPicPr>
        <p:blipFill>
          <a:blip r:embed="rId5" cstate="email">
            <a:lum bright="20000"/>
            <a:extLst>
              <a:ext uri="{28A0092B-C50C-407E-A947-70E740481C1C}">
                <a14:useLocalDpi xmlns:a14="http://schemas.microsoft.com/office/drawing/2010/main"/>
              </a:ext>
            </a:extLst>
          </a:blip>
          <a:stretch>
            <a:fillRect/>
          </a:stretch>
        </p:blipFill>
        <p:spPr>
          <a:xfrm>
            <a:off x="7858279" y="2956084"/>
            <a:ext cx="3730119" cy="2486745"/>
          </a:xfrm>
          <a:prstGeom prst="rect">
            <a:avLst/>
          </a:prstGeom>
          <a:ln>
            <a:noFill/>
          </a:ln>
          <a:effectLst/>
        </p:spPr>
      </p:pic>
    </p:spTree>
    <p:extLst>
      <p:ext uri="{BB962C8B-B14F-4D97-AF65-F5344CB8AC3E}">
        <p14:creationId xmlns:p14="http://schemas.microsoft.com/office/powerpoint/2010/main" val="38783086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14" name="CuadroTexto 3"/>
          <p:cNvSpPr txBox="1"/>
          <p:nvPr/>
        </p:nvSpPr>
        <p:spPr>
          <a:xfrm>
            <a:off x="250841" y="242492"/>
            <a:ext cx="7104785" cy="1077218"/>
          </a:xfrm>
          <a:prstGeom prst="rect">
            <a:avLst/>
          </a:prstGeom>
        </p:spPr>
        <p:txBody>
          <a:bodyPr vert="horz" lIns="91440" tIns="45720" rIns="91440" bIns="45720" rtlCol="0" anchor="ctr">
            <a:normAutofit/>
          </a:bodyPr>
          <a:lstStyle>
            <a:lvl1pPr algn="ctr">
              <a:spcBef>
                <a:spcPct val="0"/>
              </a:spcBef>
              <a:buNone/>
              <a:defRPr sz="3200" b="1">
                <a:latin typeface="Arial Rounded MT Bold"/>
                <a:ea typeface="+mj-ea"/>
                <a:cs typeface="Arial Rounded MT Bold"/>
              </a:defRPr>
            </a:lvl1pPr>
          </a:lstStyle>
          <a:p>
            <a:r>
              <a:rPr lang="es-ES" dirty="0"/>
              <a:t>Planes de Contingencia para Incendios </a:t>
            </a:r>
            <a:r>
              <a:rPr lang="es-ES" dirty="0" smtClean="0"/>
              <a:t>Forestales - PCIF</a:t>
            </a:r>
            <a:endParaRPr lang="es-ES" dirty="0"/>
          </a:p>
        </p:txBody>
      </p:sp>
      <p:pic>
        <p:nvPicPr>
          <p:cNvPr id="3" name="Imagen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92636" y="0"/>
            <a:ext cx="5299364" cy="6858000"/>
          </a:xfrm>
          <a:prstGeom prst="rect">
            <a:avLst/>
          </a:prstGeom>
        </p:spPr>
      </p:pic>
      <p:sp>
        <p:nvSpPr>
          <p:cNvPr id="8" name="Rectángulo 7"/>
          <p:cNvSpPr/>
          <p:nvPr/>
        </p:nvSpPr>
        <p:spPr>
          <a:xfrm>
            <a:off x="783532" y="1401334"/>
            <a:ext cx="5576414" cy="2554545"/>
          </a:xfrm>
          <a:prstGeom prst="rect">
            <a:avLst/>
          </a:prstGeom>
          <a:ln>
            <a:noFill/>
          </a:ln>
        </p:spPr>
        <p:txBody>
          <a:bodyPr wrap="square">
            <a:spAutoFit/>
          </a:bodyPr>
          <a:lstStyle/>
          <a:p>
            <a:pPr marL="342900" indent="-342900" algn="just">
              <a:buBlip>
                <a:blip r:embed="rId6"/>
              </a:buBlip>
            </a:pPr>
            <a:endParaRPr lang="x-none" sz="2000" dirty="0" smtClean="0">
              <a:solidFill>
                <a:prstClr val="black"/>
              </a:solidFill>
              <a:latin typeface="Calibri Light"/>
            </a:endParaRPr>
          </a:p>
          <a:p>
            <a:pPr marL="342900" indent="-342900" algn="just">
              <a:buBlip>
                <a:blip r:embed="rId6"/>
              </a:buBlip>
            </a:pPr>
            <a:r>
              <a:rPr lang="x-none" sz="2000" dirty="0" smtClean="0">
                <a:solidFill>
                  <a:prstClr val="black"/>
                </a:solidFill>
                <a:latin typeface="Calibri Light"/>
              </a:rPr>
              <a:t>Reglamentados por la Ley 1523 de 2012. Su relevancia se incrementa en periodos secos como en el actual Fenómeno del Niño</a:t>
            </a:r>
          </a:p>
          <a:p>
            <a:pPr algn="just"/>
            <a:endParaRPr lang="x-none" sz="2000" dirty="0" smtClean="0">
              <a:solidFill>
                <a:prstClr val="black"/>
              </a:solidFill>
              <a:latin typeface="Calibri Light"/>
            </a:endParaRPr>
          </a:p>
          <a:p>
            <a:pPr marL="342900" indent="-342900" algn="just">
              <a:buBlip>
                <a:blip r:embed="rId6"/>
              </a:buBlip>
            </a:pPr>
            <a:r>
              <a:rPr lang="es-CO" sz="2000" dirty="0" smtClean="0">
                <a:solidFill>
                  <a:prstClr val="black"/>
                </a:solidFill>
                <a:latin typeface="Calibri Light"/>
              </a:rPr>
              <a:t>Faltan </a:t>
            </a:r>
            <a:r>
              <a:rPr lang="es-CO" sz="2000" dirty="0">
                <a:solidFill>
                  <a:prstClr val="black"/>
                </a:solidFill>
                <a:latin typeface="Calibri Light"/>
              </a:rPr>
              <a:t>74 municipios para elaborar su Plan de Contingencia de incendios </a:t>
            </a:r>
            <a:r>
              <a:rPr lang="es-CO" sz="2000" dirty="0" smtClean="0">
                <a:solidFill>
                  <a:prstClr val="black"/>
                </a:solidFill>
                <a:latin typeface="Calibri Light"/>
              </a:rPr>
              <a:t>Forestales- PCIF</a:t>
            </a:r>
            <a:endParaRPr lang="es-CO" sz="2000" dirty="0">
              <a:solidFill>
                <a:prstClr val="black"/>
              </a:solidFill>
              <a:latin typeface="Calibri Light"/>
            </a:endParaRPr>
          </a:p>
          <a:p>
            <a:pPr marL="342900" indent="-342900" algn="just">
              <a:buBlip>
                <a:blip r:embed="rId6"/>
              </a:buBlip>
            </a:pPr>
            <a:endParaRPr lang="es-CO" sz="2000" dirty="0">
              <a:solidFill>
                <a:prstClr val="black"/>
              </a:solidFill>
              <a:latin typeface="Calibri Light"/>
            </a:endParaRPr>
          </a:p>
        </p:txBody>
      </p:sp>
      <p:pic>
        <p:nvPicPr>
          <p:cNvPr id="1026" name="Picture 2" descr="http://www.elcolombiano.com/documents/10157/0/995x743/-2c180/998d562/none/11101/LVHX/image_content_23698611_20150625140759.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453328" y="3942432"/>
            <a:ext cx="4224790" cy="291556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4290037" y="6523871"/>
            <a:ext cx="1236236" cy="307777"/>
          </a:xfrm>
          <a:prstGeom prst="rect">
            <a:avLst/>
          </a:prstGeom>
          <a:noFill/>
        </p:spPr>
        <p:txBody>
          <a:bodyPr wrap="none" rtlCol="0">
            <a:spAutoFit/>
          </a:bodyPr>
          <a:lstStyle/>
          <a:p>
            <a:r>
              <a:rPr lang="x-none" sz="1400" dirty="0" smtClean="0"/>
              <a:t>El Colombiano</a:t>
            </a:r>
            <a:endParaRPr lang="es-ES" sz="1400" dirty="0"/>
          </a:p>
        </p:txBody>
      </p:sp>
    </p:spTree>
    <p:extLst>
      <p:ext uri="{BB962C8B-B14F-4D97-AF65-F5344CB8AC3E}">
        <p14:creationId xmlns:p14="http://schemas.microsoft.com/office/powerpoint/2010/main" val="19941837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14" name="CuadroTexto 3"/>
          <p:cNvSpPr txBox="1"/>
          <p:nvPr/>
        </p:nvSpPr>
        <p:spPr>
          <a:xfrm>
            <a:off x="109785" y="95629"/>
            <a:ext cx="6911873" cy="753416"/>
          </a:xfrm>
          <a:prstGeom prst="rect">
            <a:avLst/>
          </a:prstGeom>
        </p:spPr>
        <p:txBody>
          <a:bodyPr vert="horz" lIns="91440" tIns="45720" rIns="91440" bIns="45720" rtlCol="0" anchor="ctr">
            <a:normAutofit/>
          </a:bodyPr>
          <a:lstStyle>
            <a:lvl1pPr algn="ctr">
              <a:spcBef>
                <a:spcPct val="0"/>
              </a:spcBef>
              <a:buNone/>
              <a:defRPr sz="3200" b="1">
                <a:latin typeface="Arial Rounded MT Bold"/>
                <a:ea typeface="+mj-ea"/>
                <a:cs typeface="Arial Rounded MT Bold"/>
              </a:defRPr>
            </a:lvl1pPr>
          </a:lstStyle>
          <a:p>
            <a:r>
              <a:rPr lang="x-none" dirty="0" smtClean="0"/>
              <a:t>Adaptación al Cambio Climático</a:t>
            </a:r>
            <a:endParaRPr lang="es-ES" dirty="0"/>
          </a:p>
        </p:txBody>
      </p:sp>
      <p:sp>
        <p:nvSpPr>
          <p:cNvPr id="8" name="Rectángulo 7"/>
          <p:cNvSpPr/>
          <p:nvPr/>
        </p:nvSpPr>
        <p:spPr>
          <a:xfrm>
            <a:off x="109785" y="928673"/>
            <a:ext cx="7861195" cy="4093428"/>
          </a:xfrm>
          <a:prstGeom prst="rect">
            <a:avLst/>
          </a:prstGeom>
          <a:ln>
            <a:noFill/>
          </a:ln>
        </p:spPr>
        <p:txBody>
          <a:bodyPr wrap="square">
            <a:spAutoFit/>
          </a:bodyPr>
          <a:lstStyle/>
          <a:p>
            <a:pPr marL="342900" indent="-342900" algn="just">
              <a:buBlip>
                <a:blip r:embed="rId5"/>
              </a:buBlip>
            </a:pPr>
            <a:r>
              <a:rPr lang="x-none" sz="2000" dirty="0" smtClean="0">
                <a:solidFill>
                  <a:prstClr val="black"/>
                </a:solidFill>
                <a:latin typeface="+mj-lt"/>
              </a:rPr>
              <a:t>MADS propone hacer planes para identificar las zonas del territorio </a:t>
            </a:r>
            <a:r>
              <a:rPr lang="x-none" sz="2000" dirty="0">
                <a:solidFill>
                  <a:prstClr val="black"/>
                </a:solidFill>
                <a:latin typeface="+mj-lt"/>
              </a:rPr>
              <a:t>más vulnerables </a:t>
            </a:r>
            <a:r>
              <a:rPr lang="x-none" sz="2000" dirty="0" smtClean="0">
                <a:solidFill>
                  <a:prstClr val="black"/>
                </a:solidFill>
                <a:latin typeface="+mj-lt"/>
              </a:rPr>
              <a:t>a la variaciones climáticas fuertes (ej. Fenómenos Niño y la Niña) y definir estrategias – trabajo articulado municipios y </a:t>
            </a:r>
            <a:r>
              <a:rPr lang="x-none" sz="2000" dirty="0" err="1" smtClean="0">
                <a:solidFill>
                  <a:prstClr val="black"/>
                </a:solidFill>
                <a:latin typeface="+mj-lt"/>
              </a:rPr>
              <a:t>CARs</a:t>
            </a:r>
            <a:endParaRPr lang="x-none" sz="2000" dirty="0" smtClean="0">
              <a:solidFill>
                <a:prstClr val="black"/>
              </a:solidFill>
              <a:latin typeface="+mj-lt"/>
            </a:endParaRPr>
          </a:p>
          <a:p>
            <a:pPr algn="just"/>
            <a:endParaRPr lang="x-none" sz="2000" dirty="0" smtClean="0">
              <a:solidFill>
                <a:prstClr val="black"/>
              </a:solidFill>
              <a:latin typeface="+mj-lt"/>
            </a:endParaRPr>
          </a:p>
          <a:p>
            <a:pPr marL="800100" lvl="1" indent="-342900" algn="just">
              <a:buBlip>
                <a:blip r:embed="rId5"/>
              </a:buBlip>
            </a:pPr>
            <a:r>
              <a:rPr lang="x-none" sz="2000" dirty="0" smtClean="0">
                <a:solidFill>
                  <a:prstClr val="black"/>
                </a:solidFill>
                <a:latin typeface="+mj-lt"/>
              </a:rPr>
              <a:t>Tecnología (ej. Sistemas de Alerta Temprana)</a:t>
            </a:r>
          </a:p>
          <a:p>
            <a:pPr marL="800100" lvl="1" indent="-342900" algn="just">
              <a:buBlip>
                <a:blip r:embed="rId5"/>
              </a:buBlip>
            </a:pPr>
            <a:r>
              <a:rPr lang="x-none" sz="2000" dirty="0" smtClean="0">
                <a:solidFill>
                  <a:prstClr val="black"/>
                </a:solidFill>
                <a:latin typeface="+mj-lt"/>
              </a:rPr>
              <a:t>Infraestructura (ej. puentes, vías, sistemas de riesgo, materiales resistentes)</a:t>
            </a:r>
          </a:p>
          <a:p>
            <a:pPr marL="800100" lvl="1" indent="-342900" algn="just">
              <a:buBlip>
                <a:blip r:embed="rId5"/>
              </a:buBlip>
            </a:pPr>
            <a:r>
              <a:rPr lang="x-none" sz="2000" dirty="0" smtClean="0">
                <a:solidFill>
                  <a:prstClr val="black"/>
                </a:solidFill>
                <a:latin typeface="+mj-lt"/>
              </a:rPr>
              <a:t>Ecosistemas (conservación, adquisición de predios en zonas abastecedoras de acueductos, etc</a:t>
            </a:r>
            <a:r>
              <a:rPr lang="x-none" sz="2000" dirty="0">
                <a:solidFill>
                  <a:prstClr val="black"/>
                </a:solidFill>
                <a:latin typeface="+mj-lt"/>
              </a:rPr>
              <a:t>.</a:t>
            </a:r>
            <a:r>
              <a:rPr lang="x-none" sz="2000" dirty="0" smtClean="0">
                <a:solidFill>
                  <a:prstClr val="black"/>
                </a:solidFill>
                <a:latin typeface="+mj-lt"/>
              </a:rPr>
              <a:t>)</a:t>
            </a:r>
            <a:endParaRPr lang="es-CO" sz="2000" dirty="0">
              <a:solidFill>
                <a:prstClr val="black"/>
              </a:solidFill>
              <a:latin typeface="+mj-lt"/>
            </a:endParaRPr>
          </a:p>
          <a:p>
            <a:pPr marL="342900" indent="-342900" algn="just">
              <a:buBlip>
                <a:blip r:embed="rId5"/>
              </a:buBlip>
            </a:pPr>
            <a:endParaRPr lang="x-none" sz="2000" dirty="0" smtClean="0">
              <a:solidFill>
                <a:prstClr val="black"/>
              </a:solidFill>
              <a:latin typeface="+mj-lt"/>
            </a:endParaRPr>
          </a:p>
          <a:p>
            <a:pPr marL="342900" indent="-342900" algn="just">
              <a:buBlip>
                <a:blip r:embed="rId5"/>
              </a:buBlip>
            </a:pPr>
            <a:r>
              <a:rPr lang="es-ES" sz="2000" dirty="0" err="1" smtClean="0">
                <a:latin typeface="+mj-lt"/>
              </a:rPr>
              <a:t>Conpes</a:t>
            </a:r>
            <a:r>
              <a:rPr lang="es-ES" sz="2000" dirty="0" smtClean="0">
                <a:latin typeface="+mj-lt"/>
              </a:rPr>
              <a:t> </a:t>
            </a:r>
            <a:r>
              <a:rPr lang="es-ES" sz="2000" dirty="0">
                <a:latin typeface="+mj-lt"/>
              </a:rPr>
              <a:t>3700 del 14 de julio de 2011 </a:t>
            </a:r>
            <a:r>
              <a:rPr lang="es-ES" sz="2000" dirty="0" smtClean="0">
                <a:latin typeface="+mj-lt"/>
              </a:rPr>
              <a:t>plantea “</a:t>
            </a:r>
            <a:r>
              <a:rPr lang="es-ES" sz="2000" dirty="0">
                <a:latin typeface="+mj-lt"/>
              </a:rPr>
              <a:t>Estrategia institucional para la articulación de políticas y acciones en materia de </a:t>
            </a:r>
            <a:r>
              <a:rPr lang="x-none" sz="2000" dirty="0" smtClean="0">
                <a:latin typeface="+mj-lt"/>
              </a:rPr>
              <a:t>CC </a:t>
            </a:r>
            <a:r>
              <a:rPr lang="es-ES" sz="2000" dirty="0" smtClean="0">
                <a:latin typeface="+mj-lt"/>
              </a:rPr>
              <a:t>en </a:t>
            </a:r>
            <a:r>
              <a:rPr lang="es-ES" sz="2000" dirty="0">
                <a:latin typeface="+mj-lt"/>
              </a:rPr>
              <a:t>Colombia</a:t>
            </a:r>
            <a:r>
              <a:rPr lang="es-ES" sz="2000" dirty="0" smtClean="0">
                <a:latin typeface="+mj-lt"/>
              </a:rPr>
              <a:t>”</a:t>
            </a:r>
            <a:endParaRPr lang="x-none" sz="2000" dirty="0" smtClean="0">
              <a:latin typeface="+mj-lt"/>
            </a:endParaRPr>
          </a:p>
        </p:txBody>
      </p:sp>
      <p:sp>
        <p:nvSpPr>
          <p:cNvPr id="2" name="CuadroTexto 1"/>
          <p:cNvSpPr txBox="1"/>
          <p:nvPr/>
        </p:nvSpPr>
        <p:spPr>
          <a:xfrm>
            <a:off x="5284628" y="6614608"/>
            <a:ext cx="1236236" cy="307777"/>
          </a:xfrm>
          <a:prstGeom prst="rect">
            <a:avLst/>
          </a:prstGeom>
          <a:noFill/>
        </p:spPr>
        <p:txBody>
          <a:bodyPr wrap="none" rtlCol="0">
            <a:spAutoFit/>
          </a:bodyPr>
          <a:lstStyle/>
          <a:p>
            <a:r>
              <a:rPr lang="x-none" sz="1400" dirty="0" smtClean="0"/>
              <a:t>El Colombiano</a:t>
            </a:r>
            <a:endParaRPr lang="es-ES" sz="1400" dirty="0"/>
          </a:p>
        </p:txBody>
      </p:sp>
      <p:pic>
        <p:nvPicPr>
          <p:cNvPr id="9"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22344" y="3688457"/>
            <a:ext cx="3416322" cy="2667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5 CuadroTexto"/>
          <p:cNvSpPr txBox="1"/>
          <p:nvPr/>
        </p:nvSpPr>
        <p:spPr>
          <a:xfrm>
            <a:off x="8422344" y="6273225"/>
            <a:ext cx="3566828" cy="523220"/>
          </a:xfrm>
          <a:prstGeom prst="rect">
            <a:avLst/>
          </a:prstGeom>
          <a:solidFill>
            <a:schemeClr val="bg1"/>
          </a:solidFill>
        </p:spPr>
        <p:txBody>
          <a:bodyPr wrap="square" rtlCol="0">
            <a:spAutoFit/>
          </a:bodyPr>
          <a:lstStyle/>
          <a:p>
            <a:pPr algn="ctr"/>
            <a:r>
              <a:rPr lang="x-none" sz="1400" dirty="0" smtClean="0"/>
              <a:t>Buenas prácticas de producción - </a:t>
            </a:r>
            <a:r>
              <a:rPr lang="es-CO" sz="1400" dirty="0" smtClean="0"/>
              <a:t>Recirculación de agua en sector piscícola</a:t>
            </a:r>
            <a:endParaRPr lang="es-CO" sz="1400" dirty="0"/>
          </a:p>
        </p:txBody>
      </p:sp>
      <p:pic>
        <p:nvPicPr>
          <p:cNvPr id="11" name="Imagen 10"/>
          <p:cNvPicPr>
            <a:picLocks noChangeAspect="1"/>
          </p:cNvPicPr>
          <p:nvPr/>
        </p:nvPicPr>
        <p:blipFill rotWithShape="1">
          <a:blip r:embed="rId7" cstate="screen">
            <a:extLst>
              <a:ext uri="{28A0092B-C50C-407E-A947-70E740481C1C}">
                <a14:useLocalDpi xmlns:a14="http://schemas.microsoft.com/office/drawing/2010/main"/>
              </a:ext>
            </a:extLst>
          </a:blip>
          <a:srcRect t="-16"/>
          <a:stretch/>
        </p:blipFill>
        <p:spPr>
          <a:xfrm>
            <a:off x="9315956" y="175257"/>
            <a:ext cx="2205343" cy="2921757"/>
          </a:xfrm>
          <a:prstGeom prst="rect">
            <a:avLst/>
          </a:prstGeom>
        </p:spPr>
      </p:pic>
      <p:sp>
        <p:nvSpPr>
          <p:cNvPr id="12" name="CuadroTexto 11"/>
          <p:cNvSpPr txBox="1"/>
          <p:nvPr/>
        </p:nvSpPr>
        <p:spPr>
          <a:xfrm>
            <a:off x="8669348" y="3186203"/>
            <a:ext cx="3169318" cy="307777"/>
          </a:xfrm>
          <a:prstGeom prst="rect">
            <a:avLst/>
          </a:prstGeom>
          <a:noFill/>
        </p:spPr>
        <p:txBody>
          <a:bodyPr wrap="square" rtlCol="0">
            <a:spAutoFit/>
          </a:bodyPr>
          <a:lstStyle/>
          <a:p>
            <a:pPr algn="ctr"/>
            <a:r>
              <a:rPr lang="es-MX" sz="1400" dirty="0"/>
              <a:t>Tanques recolectores de agua lluvia</a:t>
            </a:r>
          </a:p>
        </p:txBody>
      </p:sp>
    </p:spTree>
    <p:extLst>
      <p:ext uri="{BB962C8B-B14F-4D97-AF65-F5344CB8AC3E}">
        <p14:creationId xmlns:p14="http://schemas.microsoft.com/office/powerpoint/2010/main" val="37253953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5" name="Rectángulo redondeado 4"/>
          <p:cNvSpPr/>
          <p:nvPr/>
        </p:nvSpPr>
        <p:spPr>
          <a:xfrm>
            <a:off x="945573" y="847030"/>
            <a:ext cx="9722427" cy="4508741"/>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r>
              <a:rPr lang="es-CO" sz="2000" dirty="0" smtClean="0">
                <a:solidFill>
                  <a:schemeClr val="tx1"/>
                </a:solidFill>
                <a:latin typeface="Calibri Light"/>
              </a:rPr>
              <a:t>Ley </a:t>
            </a:r>
            <a:r>
              <a:rPr lang="es-CO" sz="2000" dirty="0">
                <a:solidFill>
                  <a:schemeClr val="tx1"/>
                </a:solidFill>
                <a:latin typeface="Calibri Light"/>
              </a:rPr>
              <a:t>1523 de 2012. Articulo 14. “El alcalde como conductor del desarrollo local, es el responsable directo de la implementación de procesos de gestión del riesgo en su municipio</a:t>
            </a:r>
            <a:r>
              <a:rPr lang="es-CO" sz="2000" dirty="0" smtClean="0">
                <a:solidFill>
                  <a:schemeClr val="tx1"/>
                </a:solidFill>
                <a:latin typeface="Calibri Light"/>
              </a:rPr>
              <a:t>”.</a:t>
            </a:r>
            <a:endParaRPr lang="x-none" sz="2000" dirty="0" smtClean="0">
              <a:solidFill>
                <a:schemeClr val="tx1"/>
              </a:solidFill>
              <a:latin typeface="Calibri Light"/>
            </a:endParaRPr>
          </a:p>
          <a:p>
            <a:pPr marL="342900" indent="-342900" algn="just">
              <a:buBlip>
                <a:blip r:embed="rId4"/>
              </a:buBlip>
            </a:pPr>
            <a:r>
              <a:rPr lang="x-none" sz="2000" dirty="0" smtClean="0">
                <a:solidFill>
                  <a:schemeClr val="tx1"/>
                </a:solidFill>
                <a:latin typeface="Calibri Light"/>
              </a:rPr>
              <a:t>Incluir en su Plan de Desarrollo Municipal </a:t>
            </a:r>
            <a:r>
              <a:rPr lang="x-none" sz="2000" dirty="0">
                <a:solidFill>
                  <a:schemeClr val="tx1"/>
                </a:solidFill>
                <a:latin typeface="Calibri Light"/>
              </a:rPr>
              <a:t>la gestión del riesgo con énfasis en la </a:t>
            </a:r>
            <a:r>
              <a:rPr lang="x-none" sz="2000" dirty="0" smtClean="0">
                <a:solidFill>
                  <a:schemeClr val="tx1"/>
                </a:solidFill>
                <a:latin typeface="Calibri Light"/>
              </a:rPr>
              <a:t>prevención</a:t>
            </a:r>
            <a:endParaRPr lang="es-CO" sz="2000" dirty="0">
              <a:solidFill>
                <a:schemeClr val="tx1"/>
              </a:solidFill>
              <a:latin typeface="Calibri Light"/>
            </a:endParaRPr>
          </a:p>
          <a:p>
            <a:pPr marL="342900" indent="-342900" algn="just">
              <a:buBlip>
                <a:blip r:embed="rId4"/>
              </a:buBlip>
            </a:pPr>
            <a:r>
              <a:rPr lang="es-CO" sz="2000" dirty="0">
                <a:solidFill>
                  <a:schemeClr val="tx1"/>
                </a:solidFill>
                <a:latin typeface="Calibri Light"/>
              </a:rPr>
              <a:t>Constituir el Consejo Municipal de Gestión del Riesgo en aquellos municipios que aun no lo han creado y fortalecer el existente.</a:t>
            </a:r>
          </a:p>
          <a:p>
            <a:pPr marL="342900" indent="-342900" algn="just">
              <a:buBlip>
                <a:blip r:embed="rId4"/>
              </a:buBlip>
            </a:pPr>
            <a:r>
              <a:rPr lang="es-CO" sz="2000" dirty="0" smtClean="0">
                <a:solidFill>
                  <a:schemeClr val="tx1"/>
                </a:solidFill>
                <a:latin typeface="Calibri Light"/>
              </a:rPr>
              <a:t>Formular</a:t>
            </a:r>
            <a:r>
              <a:rPr lang="x-none" sz="2000" dirty="0" smtClean="0">
                <a:solidFill>
                  <a:schemeClr val="tx1"/>
                </a:solidFill>
                <a:latin typeface="Calibri Light"/>
              </a:rPr>
              <a:t>,</a:t>
            </a:r>
            <a:r>
              <a:rPr lang="es-CO" sz="2000" dirty="0" smtClean="0">
                <a:solidFill>
                  <a:schemeClr val="tx1"/>
                </a:solidFill>
                <a:latin typeface="Calibri Light"/>
              </a:rPr>
              <a:t> ejecutar </a:t>
            </a:r>
            <a:r>
              <a:rPr lang="x-none" sz="2000" dirty="0" smtClean="0">
                <a:solidFill>
                  <a:schemeClr val="tx1"/>
                </a:solidFill>
                <a:latin typeface="Calibri Light"/>
              </a:rPr>
              <a:t>y actualizar </a:t>
            </a:r>
            <a:r>
              <a:rPr lang="es-CO" sz="2000" dirty="0" smtClean="0">
                <a:solidFill>
                  <a:schemeClr val="tx1"/>
                </a:solidFill>
                <a:latin typeface="Calibri Light"/>
              </a:rPr>
              <a:t>el Plan Municipal de Gestión del Riesgo.</a:t>
            </a:r>
          </a:p>
          <a:p>
            <a:pPr marL="342900" indent="-342900" algn="just">
              <a:buBlip>
                <a:blip r:embed="rId4"/>
              </a:buBlip>
            </a:pPr>
            <a:r>
              <a:rPr lang="es-CO" sz="2000" dirty="0" smtClean="0">
                <a:solidFill>
                  <a:schemeClr val="tx1"/>
                </a:solidFill>
                <a:latin typeface="Calibri Light"/>
              </a:rPr>
              <a:t>Incluir los mapas y estudios de riesgo en los EOT, PBOT y POT de las entidades territoriales.</a:t>
            </a:r>
          </a:p>
          <a:p>
            <a:pPr marL="342900" indent="-342900" algn="just">
              <a:buBlip>
                <a:blip r:embed="rId4"/>
              </a:buBlip>
            </a:pPr>
            <a:r>
              <a:rPr lang="es-CO" sz="2000" dirty="0" smtClean="0">
                <a:solidFill>
                  <a:schemeClr val="tx1"/>
                </a:solidFill>
                <a:latin typeface="Calibri Light"/>
              </a:rPr>
              <a:t>Desarrollar los estudios detallados en la revisión en el mediano y largo plazo de los POT o en la expedición de uno nuevo.  </a:t>
            </a:r>
            <a:endParaRPr lang="x-none" sz="2000" dirty="0" smtClean="0">
              <a:solidFill>
                <a:schemeClr val="tx1"/>
              </a:solidFill>
              <a:latin typeface="Calibri Light"/>
            </a:endParaRPr>
          </a:p>
          <a:p>
            <a:pPr marL="342900" indent="-342900" algn="just">
              <a:buBlip>
                <a:blip r:embed="rId4"/>
              </a:buBlip>
            </a:pPr>
            <a:r>
              <a:rPr lang="x-none" sz="2000" dirty="0" smtClean="0">
                <a:solidFill>
                  <a:schemeClr val="tx1"/>
                </a:solidFill>
                <a:latin typeface="Calibri Light"/>
              </a:rPr>
              <a:t>La Gestión del Riesgo es una política de Desarrollo Sostenible que es más eficiente si se enfoca en el Conocimiento y en la Reducción del Riesgo</a:t>
            </a:r>
            <a:endParaRPr lang="es-CO" sz="2000" dirty="0">
              <a:solidFill>
                <a:schemeClr val="tx1"/>
              </a:solidFill>
              <a:latin typeface="Calibri Light"/>
            </a:endParaRPr>
          </a:p>
        </p:txBody>
      </p:sp>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 (a) Alcalde Tenga en Cuenta…</a:t>
            </a:r>
            <a:endParaRPr lang="es-CO" sz="2800" b="1" dirty="0">
              <a:latin typeface="Arial Rounded MT Bold" pitchFamily="34" charset="0"/>
              <a:cs typeface="Tahoma" pitchFamily="34" charset="0"/>
            </a:endParaRPr>
          </a:p>
        </p:txBody>
      </p:sp>
    </p:spTree>
    <p:extLst>
      <p:ext uri="{BB962C8B-B14F-4D97-AF65-F5344CB8AC3E}">
        <p14:creationId xmlns:p14="http://schemas.microsoft.com/office/powerpoint/2010/main" val="32532283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130733" y="1498731"/>
            <a:ext cx="7269480" cy="3077766"/>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Saneamiento Hídrico</a:t>
            </a:r>
          </a:p>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a:p>
            <a:pPr algn="ctr" fontAlgn="base">
              <a:spcBef>
                <a:spcPct val="0"/>
              </a:spcBef>
              <a:spcAft>
                <a:spcPct val="0"/>
              </a:spcAft>
            </a:pPr>
            <a:endParaRPr lang="es-CO" sz="54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de Gestión Ambiental</a:t>
            </a:r>
          </a:p>
        </p:txBody>
      </p:sp>
    </p:spTree>
    <p:extLst>
      <p:ext uri="{BB962C8B-B14F-4D97-AF65-F5344CB8AC3E}">
        <p14:creationId xmlns:p14="http://schemas.microsoft.com/office/powerpoint/2010/main" val="36266780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grpSp>
        <p:nvGrpSpPr>
          <p:cNvPr id="10" name="Grupo 9"/>
          <p:cNvGrpSpPr/>
          <p:nvPr/>
        </p:nvGrpSpPr>
        <p:grpSpPr>
          <a:xfrm>
            <a:off x="6639339" y="731038"/>
            <a:ext cx="5552661" cy="6100087"/>
            <a:chOff x="7867833" y="859372"/>
            <a:chExt cx="4061211" cy="4754136"/>
          </a:xfrm>
        </p:grpSpPr>
        <p:pic>
          <p:nvPicPr>
            <p:cNvPr id="13" name="Imagen 12"/>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4222"/>
            <a:stretch/>
          </p:blipFill>
          <p:spPr>
            <a:xfrm>
              <a:off x="7867833" y="859372"/>
              <a:ext cx="4061211" cy="4754136"/>
            </a:xfrm>
            <a:prstGeom prst="rect">
              <a:avLst/>
            </a:prstGeom>
          </p:spPr>
        </p:pic>
        <p:grpSp>
          <p:nvGrpSpPr>
            <p:cNvPr id="14" name="Grupo 13"/>
            <p:cNvGrpSpPr/>
            <p:nvPr/>
          </p:nvGrpSpPr>
          <p:grpSpPr>
            <a:xfrm>
              <a:off x="8189935" y="4886892"/>
              <a:ext cx="217222" cy="508314"/>
              <a:chOff x="7638594" y="5328916"/>
              <a:chExt cx="235269" cy="572105"/>
            </a:xfrm>
          </p:grpSpPr>
          <p:sp>
            <p:nvSpPr>
              <p:cNvPr id="15" name="Rectángulo 14"/>
              <p:cNvSpPr/>
              <p:nvPr/>
            </p:nvSpPr>
            <p:spPr>
              <a:xfrm>
                <a:off x="7638594" y="5328916"/>
                <a:ext cx="235269" cy="145844"/>
              </a:xfrm>
              <a:prstGeom prst="rect">
                <a:avLst/>
              </a:prstGeom>
              <a:solidFill>
                <a:srgbClr val="00A44A"/>
              </a:solidFill>
              <a:ln>
                <a:solidFill>
                  <a:srgbClr val="00A44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16" name="Rectángulo 15"/>
              <p:cNvSpPr/>
              <p:nvPr/>
            </p:nvSpPr>
            <p:spPr>
              <a:xfrm>
                <a:off x="7638594" y="5556552"/>
                <a:ext cx="235269" cy="12866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17" name="Rectángulo 16"/>
              <p:cNvSpPr/>
              <p:nvPr/>
            </p:nvSpPr>
            <p:spPr>
              <a:xfrm>
                <a:off x="7638594" y="5767010"/>
                <a:ext cx="235269" cy="13401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grpSp>
      </p:grpSp>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Saneamiento Hídrico </a:t>
            </a:r>
            <a:endParaRPr lang="es-CO" sz="2800" b="1" dirty="0">
              <a:latin typeface="Arial Rounded MT Bold" pitchFamily="34" charset="0"/>
              <a:cs typeface="Tahoma" pitchFamily="34" charset="0"/>
            </a:endParaRPr>
          </a:p>
        </p:txBody>
      </p:sp>
      <p:sp>
        <p:nvSpPr>
          <p:cNvPr id="4" name="CuadroTexto 3"/>
          <p:cNvSpPr txBox="1"/>
          <p:nvPr/>
        </p:nvSpPr>
        <p:spPr>
          <a:xfrm>
            <a:off x="604868" y="980461"/>
            <a:ext cx="6034471" cy="5324535"/>
          </a:xfrm>
          <a:prstGeom prst="rect">
            <a:avLst/>
          </a:prstGeom>
          <a:noFill/>
        </p:spPr>
        <p:txBody>
          <a:bodyPr wrap="square" rtlCol="0">
            <a:spAutoFit/>
          </a:bodyPr>
          <a:lstStyle/>
          <a:p>
            <a:pPr algn="just"/>
            <a:r>
              <a:rPr lang="es-ES" dirty="0" smtClean="0">
                <a:latin typeface="Calibri Light"/>
              </a:rPr>
              <a:t>Planes de Saneamiento y Manejo de Vertimientos – PSMV</a:t>
            </a:r>
          </a:p>
          <a:p>
            <a:pPr marL="800100" lvl="1" indent="-342900" algn="just">
              <a:buBlip>
                <a:blip r:embed="rId5"/>
              </a:buBlip>
            </a:pPr>
            <a:r>
              <a:rPr lang="es-CO" dirty="0" smtClean="0">
                <a:latin typeface="Calibri Light"/>
              </a:rPr>
              <a:t>74 municipios (92,5) con PSMV para cabecera municipal.</a:t>
            </a:r>
          </a:p>
          <a:p>
            <a:pPr marL="800100" lvl="1" indent="-342900" algn="just">
              <a:buBlip>
                <a:blip r:embed="rId5"/>
              </a:buBlip>
            </a:pPr>
            <a:r>
              <a:rPr lang="es-CO" dirty="0" smtClean="0">
                <a:latin typeface="Calibri Light"/>
              </a:rPr>
              <a:t>6 municipios (7,5%) no tienen PSMV </a:t>
            </a:r>
            <a:r>
              <a:rPr lang="es-CO" dirty="0">
                <a:latin typeface="Calibri Light"/>
              </a:rPr>
              <a:t>para cabecera municipal</a:t>
            </a:r>
            <a:r>
              <a:rPr lang="es-CO" dirty="0" smtClean="0">
                <a:latin typeface="Calibri Light"/>
              </a:rPr>
              <a:t>.</a:t>
            </a:r>
          </a:p>
          <a:p>
            <a:pPr algn="just"/>
            <a:endParaRPr lang="es-CO" sz="800" dirty="0">
              <a:latin typeface="Calibri Light"/>
            </a:endParaRPr>
          </a:p>
          <a:p>
            <a:pPr algn="just"/>
            <a:r>
              <a:rPr lang="es-ES" dirty="0" smtClean="0">
                <a:latin typeface="Calibri Light"/>
              </a:rPr>
              <a:t>59 Plantas de Tratamiento de Aguas Residuales - PTAR.</a:t>
            </a:r>
          </a:p>
          <a:p>
            <a:pPr marL="800100" lvl="1" indent="-342900" algn="just">
              <a:buBlip>
                <a:blip r:embed="rId5"/>
              </a:buBlip>
            </a:pPr>
            <a:r>
              <a:rPr lang="es-CO" dirty="0" smtClean="0">
                <a:latin typeface="Calibri Light"/>
              </a:rPr>
              <a:t>35 PTAR en Zonas Urbanas (43,7%) con cobertura parcial.</a:t>
            </a:r>
          </a:p>
          <a:p>
            <a:pPr marL="800100" lvl="1" indent="-342900" algn="just">
              <a:buBlip>
                <a:blip r:embed="rId5"/>
              </a:buBlip>
            </a:pPr>
            <a:r>
              <a:rPr lang="es-CO" dirty="0" smtClean="0">
                <a:latin typeface="Calibri Light"/>
              </a:rPr>
              <a:t>24 PTAR en Centros Poblados Rurales.</a:t>
            </a:r>
          </a:p>
          <a:p>
            <a:pPr algn="just"/>
            <a:endParaRPr lang="es-ES" sz="800" dirty="0">
              <a:latin typeface="Calibri Light"/>
            </a:endParaRPr>
          </a:p>
          <a:p>
            <a:pPr algn="just"/>
            <a:r>
              <a:rPr lang="es-ES" dirty="0" smtClean="0">
                <a:latin typeface="Calibri Light"/>
              </a:rPr>
              <a:t>Saneamiento Hídrico Rural.</a:t>
            </a:r>
          </a:p>
          <a:p>
            <a:pPr marL="800100" lvl="1" indent="-342900" algn="just">
              <a:buBlip>
                <a:blip r:embed="rId5"/>
              </a:buBlip>
            </a:pPr>
            <a:r>
              <a:rPr lang="es-ES" dirty="0" smtClean="0">
                <a:latin typeface="Calibri Light"/>
              </a:rPr>
              <a:t>Entre 2013 – 2015 se </a:t>
            </a:r>
            <a:r>
              <a:rPr lang="es-ES" dirty="0" smtClean="0">
                <a:solidFill>
                  <a:prstClr val="black"/>
                </a:solidFill>
                <a:latin typeface="Calibri Light"/>
              </a:rPr>
              <a:t>benefició</a:t>
            </a:r>
            <a:r>
              <a:rPr lang="es-ES" dirty="0" smtClean="0">
                <a:latin typeface="Calibri Light"/>
              </a:rPr>
              <a:t> </a:t>
            </a:r>
            <a:r>
              <a:rPr lang="es-CO" dirty="0" smtClean="0">
                <a:solidFill>
                  <a:prstClr val="black"/>
                </a:solidFill>
                <a:latin typeface="Calibri Light"/>
              </a:rPr>
              <a:t>con </a:t>
            </a:r>
            <a:r>
              <a:rPr lang="es-CO" dirty="0">
                <a:solidFill>
                  <a:prstClr val="black"/>
                </a:solidFill>
                <a:latin typeface="Calibri Light"/>
              </a:rPr>
              <a:t>saneamiento hídrico </a:t>
            </a:r>
            <a:r>
              <a:rPr lang="es-CO" dirty="0" smtClean="0">
                <a:solidFill>
                  <a:prstClr val="black"/>
                </a:solidFill>
                <a:latin typeface="Calibri Light"/>
              </a:rPr>
              <a:t>rural 4200 </a:t>
            </a:r>
            <a:r>
              <a:rPr lang="es-CO" dirty="0">
                <a:solidFill>
                  <a:prstClr val="black"/>
                </a:solidFill>
                <a:latin typeface="Calibri Light"/>
              </a:rPr>
              <a:t>familias </a:t>
            </a:r>
            <a:r>
              <a:rPr lang="es-CO" dirty="0" smtClean="0">
                <a:solidFill>
                  <a:prstClr val="black"/>
                </a:solidFill>
                <a:latin typeface="Calibri Light"/>
              </a:rPr>
              <a:t>rurales en convenio con los Municipios </a:t>
            </a:r>
          </a:p>
          <a:p>
            <a:pPr lvl="1" algn="just"/>
            <a:endParaRPr lang="es-CO" sz="800" dirty="0">
              <a:solidFill>
                <a:prstClr val="black"/>
              </a:solidFill>
              <a:latin typeface="Calibri Light"/>
            </a:endParaRPr>
          </a:p>
          <a:p>
            <a:pPr marL="0" lvl="1" algn="just"/>
            <a:r>
              <a:rPr lang="es-CO" dirty="0" smtClean="0">
                <a:latin typeface="Calibri Light"/>
              </a:rPr>
              <a:t>Implementación de Instrumentos Económicos </a:t>
            </a:r>
          </a:p>
          <a:p>
            <a:pPr marL="800100" lvl="1" indent="-342900" algn="just">
              <a:buBlip>
                <a:blip r:embed="rId5"/>
              </a:buBlip>
            </a:pPr>
            <a:r>
              <a:rPr lang="es-CO" dirty="0" smtClean="0">
                <a:latin typeface="Calibri Light"/>
              </a:rPr>
              <a:t>Pago por vertimientos  - Tasas Retributivas.</a:t>
            </a:r>
          </a:p>
          <a:p>
            <a:pPr marL="800100" lvl="1" indent="-342900" algn="just">
              <a:buBlip>
                <a:blip r:embed="rId5"/>
              </a:buBlip>
            </a:pPr>
            <a:r>
              <a:rPr lang="es-CO" dirty="0" smtClean="0">
                <a:latin typeface="Calibri Light"/>
              </a:rPr>
              <a:t>Pago por Consumo de Agua - Tasa por Utilización del Agua.</a:t>
            </a:r>
          </a:p>
        </p:txBody>
      </p:sp>
    </p:spTree>
    <p:extLst>
      <p:ext uri="{BB962C8B-B14F-4D97-AF65-F5344CB8AC3E}">
        <p14:creationId xmlns:p14="http://schemas.microsoft.com/office/powerpoint/2010/main" val="34116557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Saneamiento Hídrico </a:t>
            </a:r>
            <a:endParaRPr lang="es-CO" sz="2800" b="1" dirty="0">
              <a:latin typeface="Arial Rounded MT Bold" pitchFamily="34" charset="0"/>
              <a:cs typeface="Tahoma" pitchFamily="34" charset="0"/>
            </a:endParaRPr>
          </a:p>
        </p:txBody>
      </p:sp>
      <p:grpSp>
        <p:nvGrpSpPr>
          <p:cNvPr id="7" name="Grupo 6"/>
          <p:cNvGrpSpPr/>
          <p:nvPr/>
        </p:nvGrpSpPr>
        <p:grpSpPr>
          <a:xfrm>
            <a:off x="4063339" y="846412"/>
            <a:ext cx="4754089" cy="5810553"/>
            <a:chOff x="3497282" y="731038"/>
            <a:chExt cx="4754089" cy="5810553"/>
          </a:xfrm>
        </p:grpSpPr>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7282" y="731038"/>
              <a:ext cx="4754089" cy="5810553"/>
            </a:xfrm>
            <a:prstGeom prst="rect">
              <a:avLst/>
            </a:prstGeom>
          </p:spPr>
        </p:pic>
        <p:grpSp>
          <p:nvGrpSpPr>
            <p:cNvPr id="9" name="Grupo 8"/>
            <p:cNvGrpSpPr/>
            <p:nvPr/>
          </p:nvGrpSpPr>
          <p:grpSpPr>
            <a:xfrm>
              <a:off x="3861494" y="5685218"/>
              <a:ext cx="250371" cy="569084"/>
              <a:chOff x="3861494" y="5685218"/>
              <a:chExt cx="250371" cy="569084"/>
            </a:xfrm>
          </p:grpSpPr>
          <p:sp>
            <p:nvSpPr>
              <p:cNvPr id="10" name="Rectángulo 9"/>
              <p:cNvSpPr/>
              <p:nvPr/>
            </p:nvSpPr>
            <p:spPr>
              <a:xfrm>
                <a:off x="3861494" y="5685218"/>
                <a:ext cx="250371" cy="127753"/>
              </a:xfrm>
              <a:prstGeom prst="rect">
                <a:avLst/>
              </a:prstGeom>
              <a:solidFill>
                <a:srgbClr val="008E40"/>
              </a:solidFill>
              <a:ln>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Rectángulo 12"/>
              <p:cNvSpPr/>
              <p:nvPr/>
            </p:nvSpPr>
            <p:spPr>
              <a:xfrm>
                <a:off x="3861494" y="5909179"/>
                <a:ext cx="250371" cy="12775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Rectángulo 13"/>
              <p:cNvSpPr/>
              <p:nvPr/>
            </p:nvSpPr>
            <p:spPr>
              <a:xfrm>
                <a:off x="3861494" y="6126549"/>
                <a:ext cx="250371" cy="12775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grpSp>
    </p:spTree>
    <p:extLst>
      <p:ext uri="{BB962C8B-B14F-4D97-AF65-F5344CB8AC3E}">
        <p14:creationId xmlns:p14="http://schemas.microsoft.com/office/powerpoint/2010/main" val="15811688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Señor(a) Alcalde Tenga en Cuenta…</a:t>
            </a:r>
            <a:endParaRPr lang="es-CO" sz="2800" b="1" dirty="0">
              <a:latin typeface="Arial Rounded MT Bold" pitchFamily="34" charset="0"/>
              <a:cs typeface="Tahoma" pitchFamily="34" charset="0"/>
            </a:endParaRPr>
          </a:p>
        </p:txBody>
      </p:sp>
      <p:sp>
        <p:nvSpPr>
          <p:cNvPr id="5" name="Rectángulo redondeado 4"/>
          <p:cNvSpPr/>
          <p:nvPr/>
        </p:nvSpPr>
        <p:spPr>
          <a:xfrm>
            <a:off x="1070998" y="1317171"/>
            <a:ext cx="10054202" cy="3873594"/>
          </a:xfrm>
          <a:prstGeom prst="roundRect">
            <a:avLst>
              <a:gd name="adj" fmla="val 5751"/>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r>
              <a:rPr lang="es-CO" sz="2000" dirty="0" smtClean="0">
                <a:solidFill>
                  <a:schemeClr val="tx1"/>
                </a:solidFill>
                <a:latin typeface="Calibri Light"/>
              </a:rPr>
              <a:t>Presentar o ajustar </a:t>
            </a:r>
            <a:r>
              <a:rPr lang="es-CO" sz="2000" dirty="0">
                <a:solidFill>
                  <a:schemeClr val="tx1"/>
                </a:solidFill>
                <a:latin typeface="Calibri Light"/>
              </a:rPr>
              <a:t>el </a:t>
            </a:r>
            <a:r>
              <a:rPr lang="es-CO" sz="2000" dirty="0" smtClean="0">
                <a:solidFill>
                  <a:schemeClr val="tx1"/>
                </a:solidFill>
                <a:latin typeface="Calibri Light"/>
              </a:rPr>
              <a:t>Plan de Saneamiento y Manejo de Vertimientos - PSMV </a:t>
            </a:r>
            <a:r>
              <a:rPr lang="es-CO" sz="2000" dirty="0">
                <a:solidFill>
                  <a:schemeClr val="tx1"/>
                </a:solidFill>
                <a:latin typeface="Calibri Light"/>
              </a:rPr>
              <a:t>del municipio para cumplir con los parámetros y limites </a:t>
            </a:r>
            <a:r>
              <a:rPr lang="es-CO" sz="2000" dirty="0" smtClean="0">
                <a:solidFill>
                  <a:schemeClr val="tx1"/>
                </a:solidFill>
                <a:latin typeface="Calibri Light"/>
              </a:rPr>
              <a:t>permisibles de vertimiento.</a:t>
            </a:r>
            <a:endParaRPr lang="es-CO" sz="2000" dirty="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Actualizar las metas de  carga contaminante en cabeceras municipales y centros poblados.</a:t>
            </a:r>
          </a:p>
          <a:p>
            <a:pPr marL="342900" indent="-342900" algn="just">
              <a:buBlip>
                <a:blip r:embed="rId4"/>
              </a:buBlip>
            </a:pPr>
            <a:r>
              <a:rPr lang="es-CO" sz="2000" dirty="0">
                <a:solidFill>
                  <a:schemeClr val="tx1"/>
                </a:solidFill>
                <a:latin typeface="Calibri Light"/>
              </a:rPr>
              <a:t>Tramitar o actualizar los Permisos de </a:t>
            </a:r>
            <a:r>
              <a:rPr lang="es-CO" sz="2000" dirty="0" smtClean="0">
                <a:solidFill>
                  <a:schemeClr val="tx1"/>
                </a:solidFill>
                <a:latin typeface="Calibri Light"/>
              </a:rPr>
              <a:t>Vertimiento.</a:t>
            </a:r>
            <a:endParaRPr lang="es-CO" sz="2000" dirty="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Entregar informes de seguimiento y control de los PSMV (Semestral).</a:t>
            </a:r>
          </a:p>
          <a:p>
            <a:pPr marL="342900" indent="-342900" algn="just">
              <a:buBlip>
                <a:blip r:embed="rId4"/>
              </a:buBlip>
            </a:pPr>
            <a:r>
              <a:rPr lang="es-CO" sz="2000" dirty="0" smtClean="0">
                <a:solidFill>
                  <a:schemeClr val="tx1"/>
                </a:solidFill>
                <a:latin typeface="Calibri Light"/>
              </a:rPr>
              <a:t>Caracterizar los vertimientos principales y fuentes receptoras de aguas residuales en sus municipios (Anual).</a:t>
            </a:r>
          </a:p>
          <a:p>
            <a:pPr marL="342900" indent="-342900" algn="just">
              <a:buBlip>
                <a:blip r:embed="rId4"/>
              </a:buBlip>
            </a:pPr>
            <a:r>
              <a:rPr lang="es-ES" sz="2000" dirty="0" smtClean="0">
                <a:solidFill>
                  <a:schemeClr val="tx1"/>
                </a:solidFill>
                <a:latin typeface="Calibri Light"/>
              </a:rPr>
              <a:t>Presentar Auto declaración de Vertimientos (Anual)</a:t>
            </a:r>
          </a:p>
          <a:p>
            <a:pPr marL="342900" indent="-342900" algn="just">
              <a:buBlip>
                <a:blip r:embed="rId4"/>
              </a:buBlip>
            </a:pPr>
            <a:r>
              <a:rPr lang="es-ES" sz="2000" dirty="0" smtClean="0">
                <a:solidFill>
                  <a:schemeClr val="tx1"/>
                </a:solidFill>
                <a:latin typeface="Calibri Light"/>
              </a:rPr>
              <a:t>Adelantar </a:t>
            </a:r>
            <a:r>
              <a:rPr lang="es-ES" sz="2000" dirty="0">
                <a:solidFill>
                  <a:schemeClr val="tx1"/>
                </a:solidFill>
                <a:latin typeface="Calibri Light"/>
              </a:rPr>
              <a:t>proyectos de saneamiento hídrico urbano (PTAR) y rural (Sistemas Sépticos</a:t>
            </a:r>
            <a:r>
              <a:rPr lang="es-ES" sz="2000" dirty="0" smtClean="0">
                <a:solidFill>
                  <a:schemeClr val="tx1"/>
                </a:solidFill>
                <a:latin typeface="Calibri Light"/>
              </a:rPr>
              <a:t>).</a:t>
            </a:r>
          </a:p>
          <a:p>
            <a:pPr marL="342900" indent="-342900" algn="just">
              <a:buBlip>
                <a:blip r:embed="rId4"/>
              </a:buBlip>
            </a:pPr>
            <a:r>
              <a:rPr lang="es-ES" sz="2000" dirty="0" smtClean="0">
                <a:solidFill>
                  <a:schemeClr val="tx1"/>
                </a:solidFill>
                <a:latin typeface="Calibri Light"/>
              </a:rPr>
              <a:t>Realizar el pago de Tasa Retributiva.</a:t>
            </a:r>
            <a:endParaRPr lang="es-CO" sz="2000" dirty="0">
              <a:solidFill>
                <a:schemeClr val="tx1"/>
              </a:solidFill>
              <a:latin typeface="Calibri Light"/>
            </a:endParaRPr>
          </a:p>
        </p:txBody>
      </p:sp>
    </p:spTree>
    <p:extLst>
      <p:ext uri="{BB962C8B-B14F-4D97-AF65-F5344CB8AC3E}">
        <p14:creationId xmlns:p14="http://schemas.microsoft.com/office/powerpoint/2010/main" val="13015441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62366" y="12365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Protección y Conservación del Recurso Hídrico</a:t>
            </a:r>
            <a:endParaRPr lang="es-CO" sz="2800" b="1" dirty="0">
              <a:latin typeface="Arial Rounded MT Bold" pitchFamily="34" charset="0"/>
              <a:cs typeface="Tahoma" pitchFamily="34" charset="0"/>
            </a:endParaRPr>
          </a:p>
        </p:txBody>
      </p:sp>
      <p:sp>
        <p:nvSpPr>
          <p:cNvPr id="8" name="CuadroTexto 7"/>
          <p:cNvSpPr txBox="1"/>
          <p:nvPr/>
        </p:nvSpPr>
        <p:spPr>
          <a:xfrm>
            <a:off x="493474" y="2009986"/>
            <a:ext cx="6103269" cy="2554545"/>
          </a:xfrm>
          <a:prstGeom prst="rect">
            <a:avLst/>
          </a:prstGeom>
          <a:noFill/>
        </p:spPr>
        <p:txBody>
          <a:bodyPr wrap="square" rtlCol="0">
            <a:spAutoFit/>
          </a:bodyPr>
          <a:lstStyle/>
          <a:p>
            <a:pPr algn="just">
              <a:spcBef>
                <a:spcPct val="0"/>
              </a:spcBef>
            </a:pPr>
            <a:r>
              <a:rPr lang="es-ES" dirty="0">
                <a:latin typeface="Calibri Light"/>
              </a:rPr>
              <a:t>Monitoreo a la Calidad de Fuentes Abastecedoras</a:t>
            </a:r>
          </a:p>
          <a:p>
            <a:pPr marL="742950" lvl="1" indent="-285750" algn="just">
              <a:spcBef>
                <a:spcPct val="0"/>
              </a:spcBef>
              <a:buBlip>
                <a:blip r:embed="rId4"/>
              </a:buBlip>
            </a:pPr>
            <a:r>
              <a:rPr lang="es-CO" dirty="0">
                <a:latin typeface="Calibri Light"/>
              </a:rPr>
              <a:t>62 municipios con calidad buena. </a:t>
            </a:r>
          </a:p>
          <a:p>
            <a:pPr marL="742950" lvl="1" indent="-285750" algn="just">
              <a:spcBef>
                <a:spcPct val="0"/>
              </a:spcBef>
              <a:buBlip>
                <a:blip r:embed="rId4"/>
              </a:buBlip>
            </a:pPr>
            <a:r>
              <a:rPr lang="es-CO" dirty="0">
                <a:latin typeface="Calibri Light"/>
              </a:rPr>
              <a:t>18 municipios con calidad media.</a:t>
            </a:r>
          </a:p>
          <a:p>
            <a:pPr marL="742950" lvl="1" indent="-285750" algn="just">
              <a:spcBef>
                <a:spcPct val="0"/>
              </a:spcBef>
              <a:buBlip>
                <a:blip r:embed="rId4"/>
              </a:buBlip>
            </a:pPr>
            <a:r>
              <a:rPr lang="es-CO" dirty="0">
                <a:latin typeface="Calibri Light"/>
              </a:rPr>
              <a:t>132 fuentes abastecedoras monitoreadas con  determinación del Índice de Calidad- ICA</a:t>
            </a:r>
            <a:r>
              <a:rPr lang="es-CO" dirty="0" smtClean="0">
                <a:latin typeface="Calibri Light"/>
              </a:rPr>
              <a:t>.</a:t>
            </a:r>
          </a:p>
          <a:p>
            <a:pPr lvl="1" algn="just">
              <a:spcBef>
                <a:spcPct val="0"/>
              </a:spcBef>
            </a:pPr>
            <a:endParaRPr lang="es-CO" sz="800" dirty="0">
              <a:latin typeface="Calibri Light"/>
            </a:endParaRPr>
          </a:p>
          <a:p>
            <a:pPr algn="just">
              <a:spcBef>
                <a:spcPct val="0"/>
              </a:spcBef>
            </a:pPr>
            <a:r>
              <a:rPr lang="es-ES" dirty="0" smtClean="0">
                <a:latin typeface="Calibri Light"/>
              </a:rPr>
              <a:t>Compra </a:t>
            </a:r>
            <a:r>
              <a:rPr lang="es-ES" dirty="0">
                <a:latin typeface="Calibri Light"/>
              </a:rPr>
              <a:t>de </a:t>
            </a:r>
            <a:r>
              <a:rPr lang="es-ES" dirty="0" smtClean="0">
                <a:latin typeface="Calibri Light"/>
              </a:rPr>
              <a:t>Predios</a:t>
            </a:r>
          </a:p>
          <a:p>
            <a:pPr marL="742950" lvl="1" indent="-285750" algn="just">
              <a:spcBef>
                <a:spcPct val="0"/>
              </a:spcBef>
              <a:buBlip>
                <a:blip r:embed="rId4"/>
              </a:buBlip>
            </a:pPr>
            <a:endParaRPr lang="es-CO" dirty="0" smtClean="0">
              <a:latin typeface="Calibri Light"/>
            </a:endParaRPr>
          </a:p>
          <a:p>
            <a:pPr lvl="1" algn="just">
              <a:spcBef>
                <a:spcPct val="0"/>
              </a:spcBef>
            </a:pPr>
            <a:endParaRPr lang="es-ES" sz="800" dirty="0">
              <a:latin typeface="Calibri Light"/>
            </a:endParaRPr>
          </a:p>
          <a:p>
            <a:pPr algn="just">
              <a:spcBef>
                <a:spcPct val="0"/>
              </a:spcBef>
            </a:pPr>
            <a:r>
              <a:rPr lang="es-ES" dirty="0" smtClean="0">
                <a:latin typeface="Calibri Light"/>
              </a:rPr>
              <a:t>Reforestación y Aislamiento para la Protección.</a:t>
            </a:r>
            <a:endParaRPr lang="es-ES" dirty="0">
              <a:latin typeface="Calibri Light"/>
            </a:endParaRPr>
          </a:p>
        </p:txBody>
      </p:sp>
      <p:grpSp>
        <p:nvGrpSpPr>
          <p:cNvPr id="12" name="Grupo 11"/>
          <p:cNvGrpSpPr/>
          <p:nvPr/>
        </p:nvGrpSpPr>
        <p:grpSpPr>
          <a:xfrm>
            <a:off x="7302263" y="646874"/>
            <a:ext cx="4990219" cy="6099156"/>
            <a:chOff x="7967230" y="695771"/>
            <a:chExt cx="4043244" cy="4941742"/>
          </a:xfrm>
        </p:grpSpPr>
        <p:pic>
          <p:nvPicPr>
            <p:cNvPr id="13" name="Imagen 1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67230" y="695771"/>
              <a:ext cx="4043244" cy="4941742"/>
            </a:xfrm>
            <a:prstGeom prst="rect">
              <a:avLst/>
            </a:prstGeom>
          </p:spPr>
        </p:pic>
        <p:grpSp>
          <p:nvGrpSpPr>
            <p:cNvPr id="14" name="Grupo 13"/>
            <p:cNvGrpSpPr/>
            <p:nvPr/>
          </p:nvGrpSpPr>
          <p:grpSpPr>
            <a:xfrm>
              <a:off x="8305195" y="4974428"/>
              <a:ext cx="238265" cy="327248"/>
              <a:chOff x="7676705" y="4737248"/>
              <a:chExt cx="233917" cy="328053"/>
            </a:xfrm>
          </p:grpSpPr>
          <p:sp>
            <p:nvSpPr>
              <p:cNvPr id="15" name="Rectángulo 14"/>
              <p:cNvSpPr/>
              <p:nvPr/>
            </p:nvSpPr>
            <p:spPr>
              <a:xfrm>
                <a:off x="7676706" y="4737248"/>
                <a:ext cx="233916" cy="127591"/>
              </a:xfrm>
              <a:prstGeom prst="rect">
                <a:avLst/>
              </a:prstGeom>
              <a:solidFill>
                <a:srgbClr val="008E4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p:cNvSpPr/>
              <p:nvPr/>
            </p:nvSpPr>
            <p:spPr>
              <a:xfrm>
                <a:off x="7676705" y="4937710"/>
                <a:ext cx="233916" cy="127591"/>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grpSp>
    </p:spTree>
    <p:extLst>
      <p:ext uri="{BB962C8B-B14F-4D97-AF65-F5344CB8AC3E}">
        <p14:creationId xmlns:p14="http://schemas.microsoft.com/office/powerpoint/2010/main" val="38697159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Señor(a) Alcalde Tenga en Cuenta…</a:t>
            </a:r>
            <a:endParaRPr lang="es-CO" sz="2800" b="1" dirty="0">
              <a:latin typeface="Arial Rounded MT Bold" pitchFamily="34" charset="0"/>
              <a:cs typeface="Tahoma" pitchFamily="34" charset="0"/>
            </a:endParaRPr>
          </a:p>
        </p:txBody>
      </p:sp>
      <p:sp>
        <p:nvSpPr>
          <p:cNvPr id="5" name="Rectángulo redondeado 4"/>
          <p:cNvSpPr/>
          <p:nvPr/>
        </p:nvSpPr>
        <p:spPr>
          <a:xfrm>
            <a:off x="1343297" y="968829"/>
            <a:ext cx="9128760" cy="4455132"/>
          </a:xfrm>
          <a:prstGeom prst="roundRect">
            <a:avLst>
              <a:gd name="adj" fmla="val 5751"/>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r>
              <a:rPr lang="es-CO" sz="2000" dirty="0">
                <a:solidFill>
                  <a:schemeClr val="tx1"/>
                </a:solidFill>
                <a:latin typeface="Calibri Light"/>
              </a:rPr>
              <a:t>Destinar el 1% de los ingresos corrientes del municipio para </a:t>
            </a:r>
            <a:r>
              <a:rPr lang="es-CO" sz="2000" dirty="0" smtClean="0">
                <a:solidFill>
                  <a:schemeClr val="tx1"/>
                </a:solidFill>
                <a:latin typeface="Calibri Light"/>
              </a:rPr>
              <a:t>la </a:t>
            </a:r>
            <a:r>
              <a:rPr lang="es-CO" sz="2000" dirty="0">
                <a:solidFill>
                  <a:schemeClr val="tx1"/>
                </a:solidFill>
                <a:latin typeface="Calibri Light"/>
              </a:rPr>
              <a:t>compra de </a:t>
            </a:r>
            <a:r>
              <a:rPr lang="es-CO" sz="2000" dirty="0" smtClean="0">
                <a:solidFill>
                  <a:schemeClr val="tx1"/>
                </a:solidFill>
                <a:latin typeface="Calibri Light"/>
              </a:rPr>
              <a:t>predios con fines de protección.</a:t>
            </a:r>
          </a:p>
          <a:p>
            <a:pPr marL="342900" indent="-342900" algn="just">
              <a:buBlip>
                <a:blip r:embed="rId4"/>
              </a:buBlip>
            </a:pPr>
            <a:r>
              <a:rPr lang="es-ES" sz="2000" dirty="0" smtClean="0">
                <a:solidFill>
                  <a:schemeClr val="tx1"/>
                </a:solidFill>
                <a:latin typeface="Calibri Light"/>
              </a:rPr>
              <a:t>Reportar las adquisiciones de predios con fines de protección a la Autoridad Ambiental (Anual).</a:t>
            </a:r>
          </a:p>
          <a:p>
            <a:pPr marL="342900" indent="-342900" algn="just">
              <a:buBlip>
                <a:blip r:embed="rId4"/>
              </a:buBlip>
            </a:pPr>
            <a:r>
              <a:rPr lang="es-ES" sz="2000" dirty="0" smtClean="0">
                <a:solidFill>
                  <a:schemeClr val="tx1"/>
                </a:solidFill>
                <a:latin typeface="Calibri Light"/>
              </a:rPr>
              <a:t>Ejercer control territorial para la protección de fuentes hídricas.</a:t>
            </a:r>
            <a:endParaRPr lang="es-CO" sz="2000" dirty="0" smtClean="0">
              <a:solidFill>
                <a:schemeClr val="tx1"/>
              </a:solidFill>
              <a:latin typeface="Calibri Light"/>
            </a:endParaRPr>
          </a:p>
          <a:p>
            <a:pPr marL="342900" indent="-342900" algn="just">
              <a:buBlip>
                <a:blip r:embed="rId4"/>
              </a:buBlip>
            </a:pPr>
            <a:r>
              <a:rPr lang="es-ES" sz="2000" dirty="0" smtClean="0">
                <a:solidFill>
                  <a:schemeClr val="tx1"/>
                </a:solidFill>
                <a:latin typeface="Calibri Light"/>
              </a:rPr>
              <a:t>Implementar Acciones de Ahorro y </a:t>
            </a:r>
            <a:r>
              <a:rPr lang="es-ES" sz="2000" dirty="0">
                <a:solidFill>
                  <a:schemeClr val="tx1"/>
                </a:solidFill>
                <a:latin typeface="Calibri Light"/>
              </a:rPr>
              <a:t>U</a:t>
            </a:r>
            <a:r>
              <a:rPr lang="es-ES" sz="2000" dirty="0" smtClean="0">
                <a:solidFill>
                  <a:schemeClr val="tx1"/>
                </a:solidFill>
                <a:latin typeface="Calibri Light"/>
              </a:rPr>
              <a:t>sos eficiente del Agua.</a:t>
            </a:r>
            <a:endParaRPr lang="es-CO" sz="2000" dirty="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Participar </a:t>
            </a:r>
            <a:r>
              <a:rPr lang="es-CO" sz="2000" dirty="0">
                <a:solidFill>
                  <a:schemeClr val="tx1"/>
                </a:solidFill>
                <a:latin typeface="Calibri Light"/>
              </a:rPr>
              <a:t>en la formulación,  actualización e implementación de los planes hidrológicos (POMCA, PORH, </a:t>
            </a:r>
            <a:r>
              <a:rPr lang="es-CO" sz="2000" dirty="0" smtClean="0">
                <a:solidFill>
                  <a:schemeClr val="tx1"/>
                </a:solidFill>
                <a:latin typeface="Calibri Light"/>
              </a:rPr>
              <a:t>PMAA)</a:t>
            </a:r>
            <a:endParaRPr lang="es-CO" sz="2000" dirty="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Adelantar proyecto para la protección de fuentes hídricas abastecedoras con acciones de reforestación, </a:t>
            </a:r>
            <a:r>
              <a:rPr lang="es-CO" sz="2000" dirty="0" err="1" smtClean="0">
                <a:solidFill>
                  <a:schemeClr val="tx1"/>
                </a:solidFill>
                <a:latin typeface="Calibri Light"/>
              </a:rPr>
              <a:t>alinderamiento</a:t>
            </a:r>
            <a:r>
              <a:rPr lang="es-CO" sz="2000" dirty="0" smtClean="0">
                <a:solidFill>
                  <a:schemeClr val="tx1"/>
                </a:solidFill>
                <a:latin typeface="Calibri Light"/>
              </a:rPr>
              <a:t> o compra de predios.</a:t>
            </a:r>
          </a:p>
          <a:p>
            <a:pPr marL="342900" indent="-342900" algn="just">
              <a:buBlip>
                <a:blip r:embed="rId4"/>
              </a:buBlip>
            </a:pPr>
            <a:r>
              <a:rPr lang="es-CO" sz="2000" dirty="0">
                <a:solidFill>
                  <a:schemeClr val="tx1"/>
                </a:solidFill>
                <a:latin typeface="Calibri Light"/>
              </a:rPr>
              <a:t>Tramitar o actualizar </a:t>
            </a:r>
            <a:r>
              <a:rPr lang="es-CO" sz="2000" dirty="0" smtClean="0">
                <a:solidFill>
                  <a:schemeClr val="tx1"/>
                </a:solidFill>
                <a:latin typeface="Calibri Light"/>
              </a:rPr>
              <a:t>las concesiones de fuentes abastecedoras.</a:t>
            </a:r>
            <a:endParaRPr lang="es-CO" sz="2000" dirty="0">
              <a:solidFill>
                <a:schemeClr val="tx1"/>
              </a:solidFill>
              <a:latin typeface="Calibri Light"/>
            </a:endParaRPr>
          </a:p>
        </p:txBody>
      </p:sp>
    </p:spTree>
    <p:extLst>
      <p:ext uri="{BB962C8B-B14F-4D97-AF65-F5344CB8AC3E}">
        <p14:creationId xmlns:p14="http://schemas.microsoft.com/office/powerpoint/2010/main" val="11783372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203469" y="1395631"/>
            <a:ext cx="7269480" cy="3570208"/>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Manejo y disposición de residuos </a:t>
            </a:r>
          </a:p>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a:p>
            <a:pPr algn="ctr" fontAlgn="base">
              <a:spcBef>
                <a:spcPct val="0"/>
              </a:spcBef>
              <a:spcAft>
                <a:spcPct val="0"/>
              </a:spcAft>
            </a:pPr>
            <a:endParaRPr lang="es-CO" sz="32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de Gestión Ambiental</a:t>
            </a:r>
            <a:endParaRPr lang="es-CO" sz="3200" dirty="0">
              <a:solidFill>
                <a:prstClr val="black"/>
              </a:solidFill>
              <a:latin typeface="Arial Rounded MT Bold" pitchFamily="34" charset="0"/>
              <a:cs typeface="Arial" pitchFamily="34" charset="0"/>
            </a:endParaRPr>
          </a:p>
        </p:txBody>
      </p:sp>
    </p:spTree>
    <p:extLst>
      <p:ext uri="{BB962C8B-B14F-4D97-AF65-F5344CB8AC3E}">
        <p14:creationId xmlns:p14="http://schemas.microsoft.com/office/powerpoint/2010/main" val="31653859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Gestión Integral de Residuos Sólidos</a:t>
            </a:r>
          </a:p>
        </p:txBody>
      </p:sp>
      <p:pic>
        <p:nvPicPr>
          <p:cNvPr id="5" name="Imagen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29242" y="669284"/>
            <a:ext cx="4709298" cy="6094383"/>
          </a:xfrm>
          <a:prstGeom prst="rect">
            <a:avLst/>
          </a:prstGeom>
        </p:spPr>
      </p:pic>
      <p:sp>
        <p:nvSpPr>
          <p:cNvPr id="6" name="CuadroTexto 5"/>
          <p:cNvSpPr txBox="1"/>
          <p:nvPr/>
        </p:nvSpPr>
        <p:spPr>
          <a:xfrm>
            <a:off x="509262" y="1192708"/>
            <a:ext cx="6350577" cy="5047536"/>
          </a:xfrm>
          <a:prstGeom prst="rect">
            <a:avLst/>
          </a:prstGeom>
          <a:noFill/>
        </p:spPr>
        <p:txBody>
          <a:bodyPr wrap="square" rtlCol="0">
            <a:spAutoFit/>
          </a:bodyPr>
          <a:lstStyle/>
          <a:p>
            <a:pPr algn="just"/>
            <a:r>
              <a:rPr lang="es-ES" dirty="0" smtClean="0">
                <a:latin typeface="Calibri Light"/>
              </a:rPr>
              <a:t>Plan de Gestión Integral de Residuos Sólidos</a:t>
            </a:r>
            <a:endParaRPr lang="es-CO" dirty="0" smtClean="0">
              <a:latin typeface="Calibri Light"/>
            </a:endParaRPr>
          </a:p>
          <a:p>
            <a:pPr marL="800100" lvl="1" indent="-342900" algn="just">
              <a:buBlip>
                <a:blip r:embed="rId5"/>
              </a:buBlip>
            </a:pPr>
            <a:r>
              <a:rPr lang="es-CO" dirty="0" smtClean="0">
                <a:latin typeface="Calibri Light"/>
              </a:rPr>
              <a:t>80 municipios con Plan </a:t>
            </a:r>
            <a:r>
              <a:rPr lang="es-CO" dirty="0">
                <a:latin typeface="Calibri Light"/>
              </a:rPr>
              <a:t>de gestión Integral de Residuos Sólidos- </a:t>
            </a:r>
            <a:r>
              <a:rPr lang="es-CO" dirty="0" smtClean="0">
                <a:latin typeface="Calibri Light"/>
              </a:rPr>
              <a:t>PGIRS  formulados en 2005.</a:t>
            </a:r>
          </a:p>
          <a:p>
            <a:pPr marL="800100" lvl="1" indent="-342900" algn="just">
              <a:buBlip>
                <a:blip r:embed="rId5"/>
              </a:buBlip>
            </a:pPr>
            <a:r>
              <a:rPr lang="es-ES" dirty="0" smtClean="0">
                <a:latin typeface="Calibri Light"/>
              </a:rPr>
              <a:t>35 municipios realizaron actualización del PGIRS antes del 2014 </a:t>
            </a:r>
            <a:endParaRPr lang="es-CO" dirty="0">
              <a:latin typeface="Calibri Light"/>
            </a:endParaRPr>
          </a:p>
          <a:p>
            <a:pPr marL="342900" indent="-342900" algn="just">
              <a:buBlip>
                <a:blip r:embed="rId5"/>
              </a:buBlip>
            </a:pPr>
            <a:endParaRPr lang="es-CO" sz="800" dirty="0">
              <a:latin typeface="Calibri Light"/>
            </a:endParaRPr>
          </a:p>
          <a:p>
            <a:pPr algn="just"/>
            <a:r>
              <a:rPr lang="es-ES" dirty="0" smtClean="0">
                <a:latin typeface="Calibri Light"/>
              </a:rPr>
              <a:t>Rellenos Sanitarios</a:t>
            </a:r>
            <a:endParaRPr lang="es-CO" dirty="0">
              <a:latin typeface="Calibri Light"/>
            </a:endParaRPr>
          </a:p>
          <a:p>
            <a:pPr marL="800100" lvl="1" indent="-342900" algn="just">
              <a:buBlip>
                <a:blip r:embed="rId5"/>
              </a:buBlip>
              <a:tabLst>
                <a:tab pos="265113" algn="l"/>
              </a:tabLst>
            </a:pPr>
            <a:r>
              <a:rPr lang="es-CO" dirty="0" smtClean="0">
                <a:latin typeface="Calibri Light"/>
              </a:rPr>
              <a:t>21 Rellenos Sanitarios  </a:t>
            </a:r>
            <a:r>
              <a:rPr lang="es-CO" dirty="0">
                <a:latin typeface="Calibri Light"/>
              </a:rPr>
              <a:t>con </a:t>
            </a:r>
            <a:r>
              <a:rPr lang="es-CO" dirty="0" smtClean="0">
                <a:latin typeface="Calibri Light"/>
              </a:rPr>
              <a:t>vida </a:t>
            </a:r>
            <a:r>
              <a:rPr lang="es-CO" dirty="0">
                <a:latin typeface="Calibri Light"/>
              </a:rPr>
              <a:t>útil menor a 2 </a:t>
            </a:r>
            <a:r>
              <a:rPr lang="es-CO" dirty="0" smtClean="0">
                <a:latin typeface="Calibri Light"/>
              </a:rPr>
              <a:t>años.</a:t>
            </a:r>
          </a:p>
          <a:p>
            <a:pPr marL="800100" lvl="1" indent="-342900" algn="just">
              <a:buBlip>
                <a:blip r:embed="rId5"/>
              </a:buBlip>
              <a:tabLst>
                <a:tab pos="265113" algn="l"/>
              </a:tabLst>
            </a:pPr>
            <a:r>
              <a:rPr lang="es-CO" dirty="0" smtClean="0">
                <a:latin typeface="Calibri Light"/>
              </a:rPr>
              <a:t>9 Rellenos Sanitarios con vida útil menor a 7 años.</a:t>
            </a:r>
          </a:p>
          <a:p>
            <a:pPr marL="800100" lvl="1" indent="-342900" algn="just">
              <a:buBlip>
                <a:blip r:embed="rId5"/>
              </a:buBlip>
              <a:tabLst>
                <a:tab pos="265113" algn="l"/>
              </a:tabLst>
            </a:pPr>
            <a:r>
              <a:rPr lang="es-CO" dirty="0" smtClean="0">
                <a:latin typeface="Calibri Light"/>
              </a:rPr>
              <a:t>13 </a:t>
            </a:r>
            <a:r>
              <a:rPr lang="es-CO" dirty="0">
                <a:latin typeface="Calibri Light"/>
              </a:rPr>
              <a:t>Rellenos sanitarios con vida útil mayor a 7 </a:t>
            </a:r>
            <a:r>
              <a:rPr lang="es-CO" dirty="0" smtClean="0">
                <a:latin typeface="Calibri Light"/>
              </a:rPr>
              <a:t>años</a:t>
            </a:r>
          </a:p>
          <a:p>
            <a:pPr marL="800100" lvl="1" indent="-342900" algn="just">
              <a:buBlip>
                <a:blip r:embed="rId5"/>
              </a:buBlip>
              <a:tabLst>
                <a:tab pos="265113" algn="l"/>
              </a:tabLst>
            </a:pPr>
            <a:r>
              <a:rPr lang="es-CO" dirty="0" smtClean="0">
                <a:latin typeface="Calibri Light"/>
              </a:rPr>
              <a:t>37 </a:t>
            </a:r>
            <a:r>
              <a:rPr lang="es-CO" dirty="0">
                <a:latin typeface="Calibri Light"/>
              </a:rPr>
              <a:t>municipios disponen en rellenos fuera de su municipios.</a:t>
            </a:r>
          </a:p>
          <a:p>
            <a:pPr algn="just">
              <a:tabLst>
                <a:tab pos="265113" algn="l"/>
              </a:tabLst>
            </a:pPr>
            <a:endParaRPr lang="es-CO" sz="800" dirty="0" smtClean="0">
              <a:latin typeface="Calibri Light"/>
            </a:endParaRPr>
          </a:p>
          <a:p>
            <a:pPr marL="84138" lvl="1" algn="just"/>
            <a:r>
              <a:rPr lang="es-CO" dirty="0" smtClean="0">
                <a:latin typeface="Calibri Light"/>
              </a:rPr>
              <a:t>Aprovechamiento de residuos sólidos:</a:t>
            </a:r>
          </a:p>
          <a:p>
            <a:pPr marL="800100" lvl="1" indent="-342900" algn="just">
              <a:buBlip>
                <a:blip r:embed="rId5"/>
              </a:buBlip>
              <a:tabLst>
                <a:tab pos="265113" algn="l"/>
              </a:tabLst>
            </a:pPr>
            <a:r>
              <a:rPr lang="es-CO" dirty="0" smtClean="0">
                <a:latin typeface="Calibri Light"/>
              </a:rPr>
              <a:t>46 municipios con bodega </a:t>
            </a:r>
            <a:r>
              <a:rPr lang="es-CO" dirty="0">
                <a:latin typeface="Calibri Light"/>
              </a:rPr>
              <a:t>de </a:t>
            </a:r>
            <a:r>
              <a:rPr lang="es-CO" dirty="0" smtClean="0">
                <a:latin typeface="Calibri Light"/>
              </a:rPr>
              <a:t>reciclaje.</a:t>
            </a:r>
            <a:endParaRPr lang="es-CO" dirty="0">
              <a:latin typeface="Calibri Light"/>
            </a:endParaRPr>
          </a:p>
          <a:p>
            <a:pPr marL="800100" lvl="1" indent="-342900" algn="just">
              <a:buBlip>
                <a:blip r:embed="rId5"/>
              </a:buBlip>
              <a:tabLst>
                <a:tab pos="265113" algn="l"/>
              </a:tabLst>
            </a:pPr>
            <a:r>
              <a:rPr lang="es-CO" dirty="0" smtClean="0">
                <a:latin typeface="Calibri Light"/>
              </a:rPr>
              <a:t>26 municipios con aprovechamiento </a:t>
            </a:r>
            <a:r>
              <a:rPr lang="es-CO" dirty="0">
                <a:latin typeface="Calibri Light"/>
              </a:rPr>
              <a:t>de residuos orgánicos </a:t>
            </a:r>
            <a:r>
              <a:rPr lang="es-CO" dirty="0" smtClean="0">
                <a:latin typeface="Calibri Light"/>
              </a:rPr>
              <a:t>urbanos</a:t>
            </a:r>
            <a:r>
              <a:rPr lang="es-CO" dirty="0">
                <a:latin typeface="Calibri Light"/>
              </a:rPr>
              <a:t>.</a:t>
            </a:r>
          </a:p>
          <a:p>
            <a:pPr marL="800100" lvl="1" indent="-342900" algn="just">
              <a:buBlip>
                <a:blip r:embed="rId5"/>
              </a:buBlip>
              <a:tabLst>
                <a:tab pos="265113" algn="l"/>
              </a:tabLst>
            </a:pPr>
            <a:endParaRPr lang="es-CO" b="1" dirty="0">
              <a:latin typeface="Calibri Light"/>
            </a:endParaRPr>
          </a:p>
          <a:p>
            <a:pPr marL="800100" lvl="1" indent="-342900" algn="just">
              <a:buBlip>
                <a:blip r:embed="rId5"/>
              </a:buBlip>
              <a:tabLst>
                <a:tab pos="265113" algn="l"/>
              </a:tabLst>
            </a:pPr>
            <a:endParaRPr lang="es-CO" b="1" dirty="0">
              <a:latin typeface="Calibri Light"/>
            </a:endParaRPr>
          </a:p>
        </p:txBody>
      </p:sp>
    </p:spTree>
    <p:extLst>
      <p:ext uri="{BB962C8B-B14F-4D97-AF65-F5344CB8AC3E}">
        <p14:creationId xmlns:p14="http://schemas.microsoft.com/office/powerpoint/2010/main" val="37942049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Señor(a) Alcalde Tenga en Cuenta…</a:t>
            </a:r>
            <a:endParaRPr lang="es-CO" sz="2800" b="1" dirty="0">
              <a:latin typeface="Arial Rounded MT Bold" pitchFamily="34" charset="0"/>
              <a:cs typeface="Tahoma" pitchFamily="34" charset="0"/>
            </a:endParaRPr>
          </a:p>
        </p:txBody>
      </p:sp>
      <p:sp>
        <p:nvSpPr>
          <p:cNvPr id="5" name="Rectángulo redondeado 4"/>
          <p:cNvSpPr/>
          <p:nvPr/>
        </p:nvSpPr>
        <p:spPr>
          <a:xfrm>
            <a:off x="1130630" y="1311188"/>
            <a:ext cx="9885713" cy="3837756"/>
          </a:xfrm>
          <a:prstGeom prst="roundRect">
            <a:avLst>
              <a:gd name="adj" fmla="val 5751"/>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r>
              <a:rPr lang="es-CO" sz="2000" dirty="0" smtClean="0">
                <a:solidFill>
                  <a:schemeClr val="tx1"/>
                </a:solidFill>
                <a:latin typeface="Calibri Light"/>
              </a:rPr>
              <a:t>Elaborar, actualizar, adoptar e implementar el </a:t>
            </a:r>
            <a:r>
              <a:rPr lang="es-CO" sz="2000" dirty="0">
                <a:solidFill>
                  <a:schemeClr val="tx1"/>
                </a:solidFill>
                <a:latin typeface="Calibri Light"/>
              </a:rPr>
              <a:t>Plan de Gestión Integral de Residuos </a:t>
            </a:r>
            <a:r>
              <a:rPr lang="es-CO" sz="2000" dirty="0" smtClean="0">
                <a:solidFill>
                  <a:schemeClr val="tx1"/>
                </a:solidFill>
                <a:latin typeface="Calibri Light"/>
              </a:rPr>
              <a:t>Sólidos-PGIRS (20 Diciembre 2015). </a:t>
            </a:r>
            <a:endParaRPr lang="es-CO" sz="2000" dirty="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Incorporar en el Plan </a:t>
            </a:r>
            <a:r>
              <a:rPr lang="es-CO" sz="2000" dirty="0">
                <a:solidFill>
                  <a:schemeClr val="tx1"/>
                </a:solidFill>
                <a:latin typeface="Calibri Light"/>
              </a:rPr>
              <a:t>de Ordenamiento Territorial </a:t>
            </a:r>
            <a:r>
              <a:rPr lang="es-CO" sz="2000" dirty="0" smtClean="0">
                <a:solidFill>
                  <a:schemeClr val="tx1"/>
                </a:solidFill>
                <a:latin typeface="Calibri Light"/>
              </a:rPr>
              <a:t>sitios de disposición de residuos (Relleno Sanitario) y Escombros (Escombreras).</a:t>
            </a:r>
          </a:p>
          <a:p>
            <a:pPr marL="342900" indent="-342900" algn="just">
              <a:buBlip>
                <a:blip r:embed="rId4"/>
              </a:buBlip>
            </a:pPr>
            <a:r>
              <a:rPr lang="es-CO" sz="2000" dirty="0">
                <a:solidFill>
                  <a:schemeClr val="tx1"/>
                </a:solidFill>
                <a:latin typeface="Calibri Light"/>
              </a:rPr>
              <a:t>Realizar el </a:t>
            </a:r>
            <a:r>
              <a:rPr lang="es-CO" sz="2000" dirty="0" smtClean="0">
                <a:solidFill>
                  <a:schemeClr val="tx1"/>
                </a:solidFill>
                <a:latin typeface="Calibri Light"/>
              </a:rPr>
              <a:t>manejo e implementar </a:t>
            </a:r>
            <a:r>
              <a:rPr lang="es-CO" sz="2000" dirty="0">
                <a:solidFill>
                  <a:schemeClr val="tx1"/>
                </a:solidFill>
                <a:latin typeface="Calibri Light"/>
              </a:rPr>
              <a:t>medidas </a:t>
            </a:r>
            <a:r>
              <a:rPr lang="es-CO" sz="2000" dirty="0" smtClean="0">
                <a:solidFill>
                  <a:schemeClr val="tx1"/>
                </a:solidFill>
                <a:latin typeface="Calibri Light"/>
              </a:rPr>
              <a:t>ambiental </a:t>
            </a:r>
            <a:r>
              <a:rPr lang="es-CO" sz="2000" dirty="0">
                <a:solidFill>
                  <a:schemeClr val="tx1"/>
                </a:solidFill>
                <a:latin typeface="Calibri Light"/>
              </a:rPr>
              <a:t>que permita optimizar la vida útil de </a:t>
            </a:r>
            <a:r>
              <a:rPr lang="es-CO" sz="2000" dirty="0" smtClean="0">
                <a:solidFill>
                  <a:schemeClr val="tx1"/>
                </a:solidFill>
                <a:latin typeface="Calibri Light"/>
              </a:rPr>
              <a:t>escombreras </a:t>
            </a:r>
            <a:r>
              <a:rPr lang="es-CO" sz="2000" dirty="0">
                <a:solidFill>
                  <a:schemeClr val="tx1"/>
                </a:solidFill>
                <a:latin typeface="Calibri Light"/>
              </a:rPr>
              <a:t>y </a:t>
            </a:r>
            <a:r>
              <a:rPr lang="es-CO" sz="2000" dirty="0" smtClean="0">
                <a:solidFill>
                  <a:schemeClr val="tx1"/>
                </a:solidFill>
                <a:latin typeface="Calibri Light"/>
              </a:rPr>
              <a:t>relleno </a:t>
            </a:r>
            <a:r>
              <a:rPr lang="es-CO" sz="2000" dirty="0">
                <a:solidFill>
                  <a:schemeClr val="tx1"/>
                </a:solidFill>
                <a:latin typeface="Calibri Light"/>
              </a:rPr>
              <a:t>sanitario. </a:t>
            </a:r>
          </a:p>
          <a:p>
            <a:pPr marL="342900" indent="-342900" algn="just">
              <a:buBlip>
                <a:blip r:embed="rId4"/>
              </a:buBlip>
            </a:pPr>
            <a:r>
              <a:rPr lang="es-ES" sz="2000" dirty="0" smtClean="0">
                <a:solidFill>
                  <a:schemeClr val="tx1"/>
                </a:solidFill>
                <a:latin typeface="Calibri Light"/>
              </a:rPr>
              <a:t>Adoptar e implementar el Comparendo Ambiental.</a:t>
            </a:r>
            <a:endParaRPr lang="es-CO" sz="2000" dirty="0">
              <a:solidFill>
                <a:schemeClr val="tx1"/>
              </a:solidFill>
              <a:latin typeface="Calibri Light"/>
            </a:endParaRPr>
          </a:p>
          <a:p>
            <a:pPr marL="342900" indent="-342900" algn="just">
              <a:buBlip>
                <a:blip r:embed="rId4"/>
              </a:buBlip>
            </a:pPr>
            <a:r>
              <a:rPr lang="es-CO" sz="2000" dirty="0">
                <a:solidFill>
                  <a:schemeClr val="tx1"/>
                </a:solidFill>
                <a:latin typeface="Calibri Light"/>
              </a:rPr>
              <a:t>Fomentar acciones para </a:t>
            </a:r>
            <a:r>
              <a:rPr lang="es-CO" sz="2000" dirty="0" smtClean="0">
                <a:solidFill>
                  <a:schemeClr val="tx1"/>
                </a:solidFill>
                <a:latin typeface="Calibri Light"/>
              </a:rPr>
              <a:t>la separación en la fuente y el </a:t>
            </a:r>
            <a:r>
              <a:rPr lang="es-CO" sz="2000" dirty="0">
                <a:solidFill>
                  <a:schemeClr val="tx1"/>
                </a:solidFill>
                <a:latin typeface="Calibri Light"/>
              </a:rPr>
              <a:t>aprovechamiento de residuos en articulación con la empresa de servicios públicos y </a:t>
            </a:r>
            <a:r>
              <a:rPr lang="es-CO" sz="2000" dirty="0" smtClean="0">
                <a:solidFill>
                  <a:schemeClr val="tx1"/>
                </a:solidFill>
                <a:latin typeface="Calibri Light"/>
              </a:rPr>
              <a:t>la inclusión de recuperadores.</a:t>
            </a:r>
          </a:p>
          <a:p>
            <a:pPr marL="342900" indent="-342900" algn="just">
              <a:buBlip>
                <a:blip r:embed="rId4"/>
              </a:buBlip>
            </a:pPr>
            <a:r>
              <a:rPr lang="es-ES" sz="2000" dirty="0" smtClean="0">
                <a:solidFill>
                  <a:schemeClr val="tx1"/>
                </a:solidFill>
                <a:latin typeface="Calibri Light"/>
              </a:rPr>
              <a:t>Promover la Gestión Integral de Residuos Peligrosos, en cumplimiento de las instituciones públicas como generadores.</a:t>
            </a:r>
            <a:endParaRPr lang="es-CO" sz="2000" dirty="0" smtClean="0">
              <a:solidFill>
                <a:schemeClr val="tx1"/>
              </a:solidFill>
              <a:latin typeface="Calibri Light"/>
            </a:endParaRPr>
          </a:p>
        </p:txBody>
      </p:sp>
    </p:spTree>
    <p:extLst>
      <p:ext uri="{BB962C8B-B14F-4D97-AF65-F5344CB8AC3E}">
        <p14:creationId xmlns:p14="http://schemas.microsoft.com/office/powerpoint/2010/main" val="31329157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203469" y="1780095"/>
            <a:ext cx="7269480" cy="2893100"/>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Educación Ambiental</a:t>
            </a:r>
          </a:p>
          <a:p>
            <a:pPr algn="ctr" fontAlgn="base">
              <a:spcBef>
                <a:spcPct val="0"/>
              </a:spcBef>
              <a:spcAft>
                <a:spcPct val="0"/>
              </a:spcAft>
            </a:pPr>
            <a:endParaRPr lang="es-CO" sz="3200" dirty="0" smtClean="0">
              <a:solidFill>
                <a:prstClr val="black"/>
              </a:solidFill>
              <a:latin typeface="Arial Rounded MT Bold" pitchFamily="34" charset="0"/>
              <a:cs typeface="Arial" pitchFamily="34" charset="0"/>
            </a:endParaRPr>
          </a:p>
          <a:p>
            <a:pPr algn="ctr" fontAlgn="base">
              <a:spcBef>
                <a:spcPct val="0"/>
              </a:spcBef>
              <a:spcAft>
                <a:spcPct val="0"/>
              </a:spcAft>
            </a:pPr>
            <a:endParaRPr lang="es-CO" sz="3200" dirty="0">
              <a:solidFill>
                <a:prstClr val="black"/>
              </a:solidFill>
              <a:latin typeface="Arial Rounded MT Bold" pitchFamily="34" charset="0"/>
              <a:cs typeface="Arial" pitchFamily="34" charset="0"/>
            </a:endParaRPr>
          </a:p>
          <a:p>
            <a:pPr algn="ctr" fontAlgn="base">
              <a:spcBef>
                <a:spcPct val="0"/>
              </a:spcBef>
              <a:spcAft>
                <a:spcPct val="0"/>
              </a:spcAft>
            </a:pPr>
            <a:endParaRPr lang="es-CO" sz="32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a:t>
            </a:r>
            <a:r>
              <a:rPr lang="es-CO" sz="3200" dirty="0">
                <a:solidFill>
                  <a:prstClr val="black"/>
                </a:solidFill>
                <a:latin typeface="Arial Rounded MT Bold" pitchFamily="34" charset="0"/>
                <a:cs typeface="Arial" pitchFamily="34" charset="0"/>
              </a:rPr>
              <a:t>de </a:t>
            </a:r>
            <a:r>
              <a:rPr lang="es-CO" sz="3200" dirty="0" smtClean="0">
                <a:solidFill>
                  <a:prstClr val="black"/>
                </a:solidFill>
                <a:latin typeface="Arial Rounded MT Bold" pitchFamily="34" charset="0"/>
                <a:cs typeface="Arial" pitchFamily="34" charset="0"/>
              </a:rPr>
              <a:t>Cultura Ambiental</a:t>
            </a:r>
            <a:endParaRPr lang="es-CO" sz="3200" dirty="0">
              <a:solidFill>
                <a:prstClr val="black"/>
              </a:solidFill>
              <a:latin typeface="Arial Rounded MT Bold" pitchFamily="34" charset="0"/>
              <a:cs typeface="Arial" pitchFamily="34" charset="0"/>
            </a:endParaRPr>
          </a:p>
        </p:txBody>
      </p:sp>
    </p:spTree>
    <p:extLst>
      <p:ext uri="{BB962C8B-B14F-4D97-AF65-F5344CB8AC3E}">
        <p14:creationId xmlns:p14="http://schemas.microsoft.com/office/powerpoint/2010/main" val="34476569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5"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2" name="Rectángulo 2"/>
          <p:cNvSpPr/>
          <p:nvPr/>
        </p:nvSpPr>
        <p:spPr>
          <a:xfrm>
            <a:off x="198120" y="172643"/>
            <a:ext cx="11734800" cy="523220"/>
          </a:xfrm>
          <a:prstGeom prst="rect">
            <a:avLst/>
          </a:prstGeom>
        </p:spPr>
        <p:txBody>
          <a:bodyPr wrap="square">
            <a:spAutoFit/>
          </a:bodyPr>
          <a:lstStyle/>
          <a:p>
            <a:pPr marL="2333625" indent="-2333625" algn="ctr">
              <a:defRPr/>
            </a:pPr>
            <a:r>
              <a:rPr lang="es-CO" sz="2800" dirty="0" smtClean="0">
                <a:solidFill>
                  <a:prstClr val="black"/>
                </a:solidFill>
                <a:latin typeface="Arial Rounded MT Bold" pitchFamily="34" charset="0"/>
                <a:cs typeface="Arial" pitchFamily="34" charset="0"/>
              </a:rPr>
              <a:t>Educación Ambiental</a:t>
            </a:r>
            <a:endParaRPr lang="es-CO" sz="2800" dirty="0">
              <a:solidFill>
                <a:prstClr val="black"/>
              </a:solidFill>
              <a:latin typeface="Arial Rounded MT Bold" pitchFamily="34" charset="0"/>
              <a:cs typeface="Arial" pitchFamily="34" charset="0"/>
            </a:endParaRPr>
          </a:p>
        </p:txBody>
      </p:sp>
      <p:pic>
        <p:nvPicPr>
          <p:cNvPr id="3" name="Imagen 2" descr="C:\Documents and Settings\lbetancur\Configuración local\Temp\Cideam.jpg"/>
          <p:cNvPicPr/>
          <p:nvPr/>
        </p:nvPicPr>
        <p:blipFill rotWithShape="1">
          <a:blip r:embed="rId6" cstate="print"/>
          <a:srcRect l="14263" t="8945" r="5198" b="7639"/>
          <a:stretch/>
        </p:blipFill>
        <p:spPr bwMode="auto">
          <a:xfrm>
            <a:off x="7955782" y="1217981"/>
            <a:ext cx="4086597" cy="5436685"/>
          </a:xfrm>
          <a:prstGeom prst="rect">
            <a:avLst/>
          </a:prstGeom>
          <a:noFill/>
          <a:ln w="9525">
            <a:solidFill>
              <a:schemeClr val="tx1">
                <a:lumMod val="50000"/>
                <a:lumOff val="50000"/>
              </a:schemeClr>
            </a:solidFill>
            <a:miter lim="800000"/>
            <a:headEnd/>
            <a:tailEnd/>
          </a:ln>
        </p:spPr>
      </p:pic>
      <p:sp>
        <p:nvSpPr>
          <p:cNvPr id="4" name="Rectángulo 8"/>
          <p:cNvSpPr/>
          <p:nvPr/>
        </p:nvSpPr>
        <p:spPr>
          <a:xfrm>
            <a:off x="426721" y="1161916"/>
            <a:ext cx="6756564" cy="5011628"/>
          </a:xfrm>
          <a:prstGeom prst="rect">
            <a:avLst/>
          </a:prstGeom>
        </p:spPr>
        <p:txBody>
          <a:bodyPr wrap="square">
            <a:spAutoFit/>
          </a:bodyPr>
          <a:lstStyle/>
          <a:p>
            <a:pPr marL="285750" indent="-285750" algn="just"/>
            <a:r>
              <a:rPr lang="es-ES" sz="2200" b="1" dirty="0" smtClean="0">
                <a:solidFill>
                  <a:srgbClr val="000000"/>
                </a:solidFill>
                <a:latin typeface="Calibri Light"/>
                <a:cs typeface="Arial" pitchFamily="34" charset="0"/>
              </a:rPr>
              <a:t>Comités interinstitucionales de Educación Ambiental - CIDEAM: </a:t>
            </a:r>
          </a:p>
          <a:p>
            <a:pPr marL="285750" indent="-285750" algn="ctr"/>
            <a:endParaRPr lang="es-ES" sz="2200" dirty="0" smtClean="0">
              <a:solidFill>
                <a:srgbClr val="000000"/>
              </a:solidFill>
              <a:latin typeface="Calibri Light"/>
              <a:cs typeface="Arial" pitchFamily="34" charset="0"/>
            </a:endParaRPr>
          </a:p>
          <a:p>
            <a:pPr marL="92075" lvl="2" algn="just">
              <a:spcBef>
                <a:spcPts val="200"/>
              </a:spcBef>
              <a:spcAft>
                <a:spcPts val="200"/>
              </a:spcAft>
            </a:pPr>
            <a:endParaRPr lang="es-ES" sz="2200" dirty="0" smtClean="0">
              <a:solidFill>
                <a:srgbClr val="000000"/>
              </a:solidFill>
              <a:latin typeface="Calibri Light"/>
              <a:cs typeface="Arial" pitchFamily="34" charset="0"/>
            </a:endParaRPr>
          </a:p>
          <a:p>
            <a:pPr marL="531813" lvl="2" indent="-439738" algn="just">
              <a:spcBef>
                <a:spcPts val="200"/>
              </a:spcBef>
              <a:spcAft>
                <a:spcPts val="200"/>
              </a:spcAft>
              <a:buBlip>
                <a:blip r:embed="rId7"/>
              </a:buBlip>
            </a:pPr>
            <a:r>
              <a:rPr lang="es-ES" sz="2200" dirty="0">
                <a:solidFill>
                  <a:srgbClr val="000000"/>
                </a:solidFill>
                <a:latin typeface="Calibri Light"/>
                <a:cs typeface="Arial" pitchFamily="34" charset="0"/>
              </a:rPr>
              <a:t>Conformado por representantes de la Administración  Municipal, organizaciones y entidades con competencia en la educación ambiental del municipio. </a:t>
            </a:r>
          </a:p>
          <a:p>
            <a:pPr marL="531813" lvl="2" indent="-439738" algn="just">
              <a:spcBef>
                <a:spcPts val="200"/>
              </a:spcBef>
              <a:spcAft>
                <a:spcPts val="200"/>
              </a:spcAft>
              <a:buBlip>
                <a:blip r:embed="rId7"/>
              </a:buBlip>
            </a:pPr>
            <a:r>
              <a:rPr lang="es-ES" sz="2200" dirty="0" smtClean="0">
                <a:solidFill>
                  <a:srgbClr val="000000"/>
                </a:solidFill>
                <a:latin typeface="Calibri Light"/>
                <a:cs typeface="Arial" pitchFamily="34" charset="0"/>
              </a:rPr>
              <a:t>Garantizar su conformación y vida jurídica mediante acuerdo del Consejo Municipal acorde con la Directiva 007 del año 2012 de la Procuraduría General de la Nación.</a:t>
            </a:r>
          </a:p>
          <a:p>
            <a:pPr marL="531813" lvl="2" indent="-439738" algn="just">
              <a:spcBef>
                <a:spcPts val="200"/>
              </a:spcBef>
              <a:spcAft>
                <a:spcPts val="200"/>
              </a:spcAft>
              <a:buBlip>
                <a:blip r:embed="rId7"/>
              </a:buBlip>
            </a:pPr>
            <a:r>
              <a:rPr lang="es-ES" sz="2200" dirty="0" smtClean="0">
                <a:solidFill>
                  <a:srgbClr val="000000"/>
                </a:solidFill>
                <a:latin typeface="Calibri Light"/>
                <a:cs typeface="Arial" pitchFamily="34" charset="0"/>
              </a:rPr>
              <a:t>Impulsar a través </a:t>
            </a:r>
            <a:r>
              <a:rPr lang="es-ES" sz="2200" dirty="0">
                <a:solidFill>
                  <a:srgbClr val="000000"/>
                </a:solidFill>
                <a:latin typeface="Calibri Light"/>
                <a:cs typeface="Arial" pitchFamily="34" charset="0"/>
              </a:rPr>
              <a:t>del Comité, </a:t>
            </a:r>
            <a:r>
              <a:rPr lang="es-ES" sz="2200" dirty="0" smtClean="0">
                <a:solidFill>
                  <a:srgbClr val="000000"/>
                </a:solidFill>
                <a:latin typeface="Calibri Light"/>
                <a:cs typeface="Arial" pitchFamily="34" charset="0"/>
              </a:rPr>
              <a:t>la formulación y ejecución del Plan </a:t>
            </a:r>
            <a:r>
              <a:rPr lang="es-ES" sz="2200" dirty="0">
                <a:solidFill>
                  <a:srgbClr val="000000"/>
                </a:solidFill>
                <a:latin typeface="Calibri Light"/>
                <a:cs typeface="Arial" pitchFamily="34" charset="0"/>
              </a:rPr>
              <a:t>de Educación ambiental Municipal</a:t>
            </a:r>
            <a:r>
              <a:rPr lang="es-ES" sz="2200" dirty="0" smtClean="0">
                <a:solidFill>
                  <a:srgbClr val="000000"/>
                </a:solidFill>
                <a:latin typeface="Calibri Light"/>
                <a:cs typeface="Arial" pitchFamily="34" charset="0"/>
              </a:rPr>
              <a:t>.</a:t>
            </a:r>
          </a:p>
        </p:txBody>
      </p:sp>
    </p:spTree>
    <p:extLst>
      <p:ext uri="{BB962C8B-B14F-4D97-AF65-F5344CB8AC3E}">
        <p14:creationId xmlns:p14="http://schemas.microsoft.com/office/powerpoint/2010/main" val="5139312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6"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8" name="Rectángulo 8"/>
          <p:cNvSpPr/>
          <p:nvPr/>
        </p:nvSpPr>
        <p:spPr>
          <a:xfrm>
            <a:off x="359227" y="1308087"/>
            <a:ext cx="7184572" cy="4516621"/>
          </a:xfrm>
          <a:prstGeom prst="rect">
            <a:avLst/>
          </a:prstGeom>
        </p:spPr>
        <p:txBody>
          <a:bodyPr wrap="square">
            <a:spAutoFit/>
          </a:bodyPr>
          <a:lstStyle/>
          <a:p>
            <a:pPr marL="285750" indent="-285750" algn="just"/>
            <a:r>
              <a:rPr lang="es-ES" sz="2000" b="1" dirty="0">
                <a:solidFill>
                  <a:srgbClr val="000000"/>
                </a:solidFill>
                <a:latin typeface="Calibri Light"/>
                <a:cs typeface="Arial" pitchFamily="34" charset="0"/>
              </a:rPr>
              <a:t>Procesos Ambientales </a:t>
            </a:r>
            <a:r>
              <a:rPr lang="es-ES" sz="2000" b="1" dirty="0" smtClean="0">
                <a:solidFill>
                  <a:srgbClr val="000000"/>
                </a:solidFill>
                <a:latin typeface="Calibri Light"/>
                <a:cs typeface="Arial" pitchFamily="34" charset="0"/>
              </a:rPr>
              <a:t>Escolares </a:t>
            </a:r>
            <a:r>
              <a:rPr lang="es-ES" sz="2000" b="1" dirty="0">
                <a:solidFill>
                  <a:srgbClr val="000000"/>
                </a:solidFill>
                <a:latin typeface="Calibri Light"/>
                <a:cs typeface="Arial" pitchFamily="34" charset="0"/>
              </a:rPr>
              <a:t>- PRAE </a:t>
            </a:r>
            <a:endParaRPr lang="es-ES" sz="2000" b="1" dirty="0" smtClean="0">
              <a:solidFill>
                <a:srgbClr val="000000"/>
              </a:solidFill>
              <a:latin typeface="Calibri Light"/>
              <a:cs typeface="Arial" pitchFamily="34" charset="0"/>
            </a:endParaRPr>
          </a:p>
          <a:p>
            <a:pPr marL="285750" indent="-285750" algn="just"/>
            <a:endParaRPr lang="es-ES" sz="2000" b="1" dirty="0">
              <a:solidFill>
                <a:srgbClr val="000000"/>
              </a:solidFill>
              <a:latin typeface="Calibri Light"/>
              <a:cs typeface="Arial" pitchFamily="34" charset="0"/>
            </a:endParaRPr>
          </a:p>
          <a:p>
            <a:pPr marL="285750" indent="-285750" algn="just"/>
            <a:endParaRPr lang="es-ES" sz="2000" dirty="0" smtClean="0">
              <a:solidFill>
                <a:srgbClr val="000000"/>
              </a:solidFill>
              <a:latin typeface="Calibri Light"/>
              <a:cs typeface="Arial" pitchFamily="34" charset="0"/>
            </a:endParaRPr>
          </a:p>
          <a:p>
            <a:pPr marL="457200" lvl="2" indent="-261938" algn="just">
              <a:spcBef>
                <a:spcPts val="300"/>
              </a:spcBef>
              <a:spcAft>
                <a:spcPts val="300"/>
              </a:spcAft>
              <a:buBlip>
                <a:blip r:embed="rId5"/>
              </a:buBlip>
            </a:pPr>
            <a:r>
              <a:rPr lang="es-ES" sz="2000" dirty="0" smtClean="0">
                <a:solidFill>
                  <a:srgbClr val="000000"/>
                </a:solidFill>
                <a:latin typeface="Calibri Light"/>
                <a:cs typeface="Arial" pitchFamily="34" charset="0"/>
              </a:rPr>
              <a:t>Es un orientador de la educación acorde con el contexto ambiental de la comunidad educativa. </a:t>
            </a:r>
          </a:p>
          <a:p>
            <a:pPr marL="457200" lvl="2" indent="-261938" algn="just">
              <a:spcBef>
                <a:spcPts val="300"/>
              </a:spcBef>
              <a:spcAft>
                <a:spcPts val="300"/>
              </a:spcAft>
              <a:buBlip>
                <a:blip r:embed="rId5"/>
              </a:buBlip>
            </a:pPr>
            <a:r>
              <a:rPr lang="es-ES" sz="2000" dirty="0">
                <a:solidFill>
                  <a:srgbClr val="000000"/>
                </a:solidFill>
                <a:latin typeface="Calibri Light"/>
                <a:cs typeface="Arial" pitchFamily="34" charset="0"/>
              </a:rPr>
              <a:t>Orientado desde el Plan de Educación Municipal.</a:t>
            </a:r>
          </a:p>
          <a:p>
            <a:pPr marL="457200" lvl="2" indent="-261938" algn="just">
              <a:spcBef>
                <a:spcPts val="300"/>
              </a:spcBef>
              <a:spcAft>
                <a:spcPts val="300"/>
              </a:spcAft>
              <a:buBlip>
                <a:blip r:embed="rId5"/>
              </a:buBlip>
            </a:pPr>
            <a:r>
              <a:rPr lang="es-ES" sz="2000" dirty="0" smtClean="0">
                <a:solidFill>
                  <a:srgbClr val="000000"/>
                </a:solidFill>
                <a:latin typeface="Calibri Light"/>
                <a:cs typeface="Arial" pitchFamily="34" charset="0"/>
              </a:rPr>
              <a:t>Conformado por la comunidad educativa: Instituciones educativas, docentes, estudiantes, directivos docentes y padres de familia.</a:t>
            </a:r>
          </a:p>
          <a:p>
            <a:pPr marL="457200" lvl="2" indent="-261938" algn="just">
              <a:spcBef>
                <a:spcPts val="300"/>
              </a:spcBef>
              <a:spcAft>
                <a:spcPts val="300"/>
              </a:spcAft>
              <a:buBlip>
                <a:blip r:embed="rId5"/>
              </a:buBlip>
            </a:pPr>
            <a:r>
              <a:rPr lang="es-ES" sz="2000" dirty="0" smtClean="0">
                <a:solidFill>
                  <a:srgbClr val="000000"/>
                </a:solidFill>
                <a:latin typeface="Calibri Light"/>
                <a:cs typeface="Arial" pitchFamily="34" charset="0"/>
              </a:rPr>
              <a:t>Garantizar su inclusión en las Instituciones Educativas del Municipio.</a:t>
            </a:r>
          </a:p>
          <a:p>
            <a:pPr marL="457200" lvl="2" indent="-261938" algn="just">
              <a:spcBef>
                <a:spcPts val="300"/>
              </a:spcBef>
              <a:spcAft>
                <a:spcPts val="300"/>
              </a:spcAft>
              <a:buBlip>
                <a:blip r:embed="rId5"/>
              </a:buBlip>
            </a:pPr>
            <a:r>
              <a:rPr lang="es-ES" sz="2000" dirty="0" smtClean="0">
                <a:solidFill>
                  <a:srgbClr val="000000"/>
                </a:solidFill>
                <a:latin typeface="Calibri Light"/>
                <a:cs typeface="Arial" pitchFamily="34" charset="0"/>
              </a:rPr>
              <a:t>Apoyar </a:t>
            </a:r>
            <a:r>
              <a:rPr lang="es-ES" sz="2000" dirty="0">
                <a:solidFill>
                  <a:srgbClr val="000000"/>
                </a:solidFill>
                <a:latin typeface="Calibri Light"/>
                <a:cs typeface="Arial" pitchFamily="34" charset="0"/>
              </a:rPr>
              <a:t>técnica y financieramente los </a:t>
            </a:r>
            <a:r>
              <a:rPr lang="es-ES" sz="2000" dirty="0" smtClean="0">
                <a:solidFill>
                  <a:srgbClr val="000000"/>
                </a:solidFill>
                <a:latin typeface="Calibri Light"/>
                <a:cs typeface="Arial" pitchFamily="34" charset="0"/>
              </a:rPr>
              <a:t>PRAE.</a:t>
            </a:r>
            <a:endParaRPr lang="es-ES" sz="2000" dirty="0">
              <a:solidFill>
                <a:srgbClr val="000000"/>
              </a:solidFill>
              <a:latin typeface="Calibri Light"/>
              <a:cs typeface="Arial" pitchFamily="34" charset="0"/>
            </a:endParaRPr>
          </a:p>
          <a:p>
            <a:pPr marL="457200" lvl="2" indent="-261938" algn="just">
              <a:spcBef>
                <a:spcPts val="300"/>
              </a:spcBef>
              <a:spcAft>
                <a:spcPts val="300"/>
              </a:spcAft>
              <a:buBlip>
                <a:blip r:embed="rId5"/>
              </a:buBlip>
            </a:pPr>
            <a:r>
              <a:rPr lang="es-ES" sz="2000" dirty="0" smtClean="0">
                <a:solidFill>
                  <a:srgbClr val="000000"/>
                </a:solidFill>
                <a:latin typeface="Calibri Light"/>
                <a:cs typeface="Arial" pitchFamily="34" charset="0"/>
              </a:rPr>
              <a:t>Gestionar </a:t>
            </a:r>
            <a:r>
              <a:rPr lang="es-ES" sz="2000" dirty="0">
                <a:solidFill>
                  <a:srgbClr val="000000"/>
                </a:solidFill>
                <a:latin typeface="Calibri Light"/>
                <a:cs typeface="Arial" pitchFamily="34" charset="0"/>
              </a:rPr>
              <a:t>la articulación </a:t>
            </a:r>
            <a:r>
              <a:rPr lang="es-ES" sz="2000" dirty="0" smtClean="0">
                <a:solidFill>
                  <a:srgbClr val="000000"/>
                </a:solidFill>
                <a:latin typeface="Calibri Light"/>
                <a:cs typeface="Arial" pitchFamily="34" charset="0"/>
              </a:rPr>
              <a:t>interinstitucional.    </a:t>
            </a:r>
            <a:endParaRPr lang="es-ES" sz="2000" dirty="0">
              <a:solidFill>
                <a:srgbClr val="000000"/>
              </a:solidFill>
              <a:latin typeface="Calibri Light"/>
              <a:cs typeface="Arial" pitchFamily="34" charset="0"/>
            </a:endParaRPr>
          </a:p>
        </p:txBody>
      </p:sp>
      <p:sp>
        <p:nvSpPr>
          <p:cNvPr id="5" name="Rectángulo 2"/>
          <p:cNvSpPr/>
          <p:nvPr/>
        </p:nvSpPr>
        <p:spPr>
          <a:xfrm>
            <a:off x="2282041" y="206290"/>
            <a:ext cx="7752806" cy="523220"/>
          </a:xfrm>
          <a:prstGeom prst="rect">
            <a:avLst/>
          </a:prstGeom>
        </p:spPr>
        <p:txBody>
          <a:bodyPr wrap="square">
            <a:spAutoFit/>
          </a:bodyPr>
          <a:lstStyle/>
          <a:p>
            <a:pPr marL="2333625" indent="-2333625" algn="ctr">
              <a:defRPr/>
            </a:pPr>
            <a:r>
              <a:rPr lang="es-CO" sz="2800" dirty="0" smtClean="0">
                <a:solidFill>
                  <a:prstClr val="black"/>
                </a:solidFill>
                <a:latin typeface="Arial Rounded MT Bold" pitchFamily="34" charset="0"/>
                <a:cs typeface="Arial" pitchFamily="34" charset="0"/>
              </a:rPr>
              <a:t>Educación Ambiental</a:t>
            </a:r>
            <a:endParaRPr lang="es-CO" sz="2800" dirty="0">
              <a:solidFill>
                <a:prstClr val="black"/>
              </a:solidFill>
              <a:latin typeface="Arial Rounded MT Bold" pitchFamily="34" charset="0"/>
              <a:cs typeface="Arial" pitchFamily="34" charset="0"/>
            </a:endParaRPr>
          </a:p>
        </p:txBody>
      </p:sp>
      <p:pic>
        <p:nvPicPr>
          <p:cNvPr id="7" name="Imagen 6" descr="C:\Documents and Settings\lbetancur\Configuración local\Temp\PRAE_VS_2.jpg"/>
          <p:cNvPicPr/>
          <p:nvPr/>
        </p:nvPicPr>
        <p:blipFill>
          <a:blip r:embed="rId6" cstate="print"/>
          <a:srcRect/>
          <a:stretch>
            <a:fillRect/>
          </a:stretch>
        </p:blipFill>
        <p:spPr bwMode="auto">
          <a:xfrm>
            <a:off x="7795282" y="871025"/>
            <a:ext cx="4299737" cy="5785940"/>
          </a:xfrm>
          <a:prstGeom prst="rect">
            <a:avLst/>
          </a:prstGeom>
          <a:noFill/>
          <a:ln w="9525">
            <a:noFill/>
            <a:miter lim="800000"/>
            <a:headEnd/>
            <a:tailEnd/>
          </a:ln>
        </p:spPr>
      </p:pic>
    </p:spTree>
    <p:extLst>
      <p:ext uri="{BB962C8B-B14F-4D97-AF65-F5344CB8AC3E}">
        <p14:creationId xmlns:p14="http://schemas.microsoft.com/office/powerpoint/2010/main" val="22468505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6"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8" name="Rectángulo 8"/>
          <p:cNvSpPr/>
          <p:nvPr/>
        </p:nvSpPr>
        <p:spPr>
          <a:xfrm>
            <a:off x="388872" y="1121963"/>
            <a:ext cx="6694331" cy="4439677"/>
          </a:xfrm>
          <a:prstGeom prst="rect">
            <a:avLst/>
          </a:prstGeom>
        </p:spPr>
        <p:txBody>
          <a:bodyPr wrap="square">
            <a:spAutoFit/>
          </a:bodyPr>
          <a:lstStyle/>
          <a:p>
            <a:pPr marL="285750" indent="-285750" algn="just"/>
            <a:r>
              <a:rPr lang="es-ES" sz="2000" b="1" dirty="0">
                <a:solidFill>
                  <a:srgbClr val="000000"/>
                </a:solidFill>
                <a:latin typeface="Calibri Light"/>
                <a:cs typeface="Arial" pitchFamily="34" charset="0"/>
              </a:rPr>
              <a:t>Procesos ciudadanos de educación ambiental </a:t>
            </a:r>
            <a:r>
              <a:rPr lang="es-ES" sz="2000" b="1" dirty="0" smtClean="0">
                <a:solidFill>
                  <a:srgbClr val="000000"/>
                </a:solidFill>
                <a:latin typeface="Calibri Light"/>
                <a:cs typeface="Arial" pitchFamily="34" charset="0"/>
              </a:rPr>
              <a:t>–PROCEDA-</a:t>
            </a:r>
          </a:p>
          <a:p>
            <a:pPr marL="285750" indent="-285750" algn="ctr"/>
            <a:endParaRPr lang="es-ES" sz="2000" b="1" dirty="0">
              <a:solidFill>
                <a:srgbClr val="000000"/>
              </a:solidFill>
              <a:latin typeface="Calibri Light"/>
              <a:cs typeface="Arial" pitchFamily="34" charset="0"/>
            </a:endParaRPr>
          </a:p>
          <a:p>
            <a:pPr marL="0" lvl="2" algn="just">
              <a:spcBef>
                <a:spcPts val="300"/>
              </a:spcBef>
              <a:spcAft>
                <a:spcPts val="300"/>
              </a:spcAft>
            </a:pPr>
            <a:endParaRPr lang="es-ES" sz="2000" dirty="0">
              <a:solidFill>
                <a:srgbClr val="000000"/>
              </a:solidFill>
              <a:latin typeface="Calibri Light"/>
              <a:cs typeface="Arial" pitchFamily="34" charset="0"/>
            </a:endParaRPr>
          </a:p>
          <a:p>
            <a:pPr marL="358775" lvl="2" indent="-358775" algn="just">
              <a:spcBef>
                <a:spcPts val="300"/>
              </a:spcBef>
              <a:spcAft>
                <a:spcPts val="300"/>
              </a:spcAft>
              <a:buBlip>
                <a:blip r:embed="rId5"/>
              </a:buBlip>
            </a:pPr>
            <a:r>
              <a:rPr lang="es-ES" sz="2000" dirty="0">
                <a:solidFill>
                  <a:srgbClr val="000000"/>
                </a:solidFill>
                <a:latin typeface="Calibri Light"/>
                <a:cs typeface="Arial" pitchFamily="34" charset="0"/>
              </a:rPr>
              <a:t>Conformado por actores locales, organizaciones y entidades que </a:t>
            </a:r>
            <a:r>
              <a:rPr lang="es-ES" sz="2000" dirty="0" smtClean="0">
                <a:solidFill>
                  <a:srgbClr val="000000"/>
                </a:solidFill>
                <a:latin typeface="Calibri Light"/>
                <a:cs typeface="Arial" pitchFamily="34" charset="0"/>
              </a:rPr>
              <a:t>obedecen a un </a:t>
            </a:r>
            <a:r>
              <a:rPr lang="es-ES" sz="2000" dirty="0">
                <a:solidFill>
                  <a:srgbClr val="000000"/>
                </a:solidFill>
                <a:latin typeface="Calibri Light"/>
                <a:cs typeface="Arial" pitchFamily="34" charset="0"/>
              </a:rPr>
              <a:t>interés común de la sociedad </a:t>
            </a:r>
            <a:r>
              <a:rPr lang="es-ES" sz="2000" dirty="0" smtClean="0">
                <a:solidFill>
                  <a:srgbClr val="000000"/>
                </a:solidFill>
                <a:latin typeface="Calibri Light"/>
                <a:cs typeface="Arial" pitchFamily="34" charset="0"/>
              </a:rPr>
              <a:t>civil, </a:t>
            </a:r>
            <a:r>
              <a:rPr lang="es-ES" sz="2000" dirty="0">
                <a:solidFill>
                  <a:srgbClr val="000000"/>
                </a:solidFill>
                <a:latin typeface="Calibri Light"/>
                <a:cs typeface="Arial" pitchFamily="34" charset="0"/>
              </a:rPr>
              <a:t>para transformar una problemática ambiental.</a:t>
            </a:r>
          </a:p>
          <a:p>
            <a:pPr marL="358775" lvl="2" indent="-358775" algn="just">
              <a:spcBef>
                <a:spcPts val="300"/>
              </a:spcBef>
              <a:spcAft>
                <a:spcPts val="300"/>
              </a:spcAft>
              <a:buBlip>
                <a:blip r:embed="rId5"/>
              </a:buBlip>
            </a:pPr>
            <a:r>
              <a:rPr lang="es-ES" sz="2000" dirty="0">
                <a:solidFill>
                  <a:srgbClr val="000000"/>
                </a:solidFill>
                <a:latin typeface="Calibri Light"/>
                <a:cs typeface="Arial" pitchFamily="34" charset="0"/>
              </a:rPr>
              <a:t>Apoyo técnico y financiero en el proceso de educación Ambiental.</a:t>
            </a:r>
          </a:p>
          <a:p>
            <a:pPr marL="358775" lvl="2" indent="-358775" algn="just">
              <a:spcBef>
                <a:spcPts val="300"/>
              </a:spcBef>
              <a:spcAft>
                <a:spcPts val="300"/>
              </a:spcAft>
              <a:buBlip>
                <a:blip r:embed="rId5"/>
              </a:buBlip>
            </a:pPr>
            <a:r>
              <a:rPr lang="es-ES" sz="2000" dirty="0">
                <a:solidFill>
                  <a:srgbClr val="000000"/>
                </a:solidFill>
                <a:latin typeface="Calibri Light"/>
                <a:cs typeface="Arial" pitchFamily="34" charset="0"/>
              </a:rPr>
              <a:t>Garantizar su articulación en el Plan de Educación  Ambiental Municipal. </a:t>
            </a:r>
          </a:p>
          <a:p>
            <a:pPr marL="358775" lvl="2" indent="-358775" algn="just">
              <a:spcBef>
                <a:spcPts val="300"/>
              </a:spcBef>
              <a:spcAft>
                <a:spcPts val="300"/>
              </a:spcAft>
              <a:buBlip>
                <a:blip r:embed="rId5"/>
              </a:buBlip>
            </a:pPr>
            <a:r>
              <a:rPr lang="es-ES" sz="2000" dirty="0">
                <a:solidFill>
                  <a:srgbClr val="000000"/>
                </a:solidFill>
                <a:latin typeface="Calibri Light"/>
                <a:cs typeface="Arial" pitchFamily="34" charset="0"/>
              </a:rPr>
              <a:t>Promover PROCEDAS desde el accionar de la </a:t>
            </a:r>
            <a:r>
              <a:rPr lang="es-ES" sz="2000" dirty="0" smtClean="0">
                <a:solidFill>
                  <a:srgbClr val="000000"/>
                </a:solidFill>
                <a:latin typeface="Calibri Light"/>
                <a:cs typeface="Arial" pitchFamily="34" charset="0"/>
              </a:rPr>
              <a:t>administración  municipal </a:t>
            </a:r>
            <a:r>
              <a:rPr lang="es-ES" sz="2000" dirty="0">
                <a:solidFill>
                  <a:srgbClr val="000000"/>
                </a:solidFill>
                <a:latin typeface="Calibri Light"/>
                <a:cs typeface="Arial" pitchFamily="34" charset="0"/>
              </a:rPr>
              <a:t>acorde con las necesidades ambientales del </a:t>
            </a:r>
            <a:r>
              <a:rPr lang="es-ES" sz="2000" dirty="0" smtClean="0">
                <a:solidFill>
                  <a:srgbClr val="000000"/>
                </a:solidFill>
                <a:latin typeface="Calibri Light"/>
                <a:cs typeface="Arial" pitchFamily="34" charset="0"/>
              </a:rPr>
              <a:t>municipio.</a:t>
            </a:r>
            <a:endParaRPr lang="es-ES" sz="2400" dirty="0" smtClean="0">
              <a:solidFill>
                <a:srgbClr val="000000"/>
              </a:solidFill>
              <a:latin typeface="Calibri Light"/>
              <a:cs typeface="Arial" pitchFamily="34" charset="0"/>
            </a:endParaRPr>
          </a:p>
        </p:txBody>
      </p:sp>
      <p:sp>
        <p:nvSpPr>
          <p:cNvPr id="5" name="Rectángulo 2"/>
          <p:cNvSpPr/>
          <p:nvPr/>
        </p:nvSpPr>
        <p:spPr>
          <a:xfrm>
            <a:off x="198120" y="172643"/>
            <a:ext cx="11734800" cy="523220"/>
          </a:xfrm>
          <a:prstGeom prst="rect">
            <a:avLst/>
          </a:prstGeom>
        </p:spPr>
        <p:txBody>
          <a:bodyPr wrap="square">
            <a:spAutoFit/>
          </a:bodyPr>
          <a:lstStyle/>
          <a:p>
            <a:pPr marL="2333625" indent="-2333625" algn="ctr">
              <a:defRPr/>
            </a:pPr>
            <a:r>
              <a:rPr lang="es-CO" sz="2800" dirty="0" smtClean="0">
                <a:solidFill>
                  <a:prstClr val="black"/>
                </a:solidFill>
                <a:latin typeface="Arial Rounded MT Bold" pitchFamily="34" charset="0"/>
                <a:cs typeface="Arial" pitchFamily="34" charset="0"/>
              </a:rPr>
              <a:t>Educación Ambiental</a:t>
            </a:r>
            <a:endParaRPr lang="es-CO" sz="2800" dirty="0">
              <a:solidFill>
                <a:prstClr val="black"/>
              </a:solidFill>
              <a:latin typeface="Arial Rounded MT Bold" pitchFamily="34" charset="0"/>
              <a:cs typeface="Arial" pitchFamily="34" charset="0"/>
            </a:endParaRPr>
          </a:p>
        </p:txBody>
      </p:sp>
      <p:pic>
        <p:nvPicPr>
          <p:cNvPr id="7" name="Imagen 6" descr="C:\Users\LBETAN~1\AppData\Local\Temp\PRAE_VS_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99664" y="879620"/>
            <a:ext cx="4233256" cy="5777345"/>
          </a:xfrm>
          <a:prstGeom prst="rect">
            <a:avLst/>
          </a:prstGeom>
          <a:noFill/>
          <a:ln>
            <a:noFill/>
          </a:ln>
        </p:spPr>
      </p:pic>
    </p:spTree>
    <p:extLst>
      <p:ext uri="{BB962C8B-B14F-4D97-AF65-F5344CB8AC3E}">
        <p14:creationId xmlns:p14="http://schemas.microsoft.com/office/powerpoint/2010/main" val="6559688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7"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5" name="Rectángulo 2"/>
          <p:cNvSpPr/>
          <p:nvPr/>
        </p:nvSpPr>
        <p:spPr>
          <a:xfrm>
            <a:off x="2188028" y="171196"/>
            <a:ext cx="7752806" cy="523220"/>
          </a:xfrm>
          <a:prstGeom prst="rect">
            <a:avLst/>
          </a:prstGeom>
        </p:spPr>
        <p:txBody>
          <a:bodyPr wrap="square">
            <a:spAutoFit/>
          </a:bodyPr>
          <a:lstStyle/>
          <a:p>
            <a:pPr marL="2333625" indent="-2333625" algn="ctr">
              <a:defRPr/>
            </a:pPr>
            <a:r>
              <a:rPr lang="es-CO" sz="2800" dirty="0" smtClean="0">
                <a:solidFill>
                  <a:prstClr val="black"/>
                </a:solidFill>
                <a:latin typeface="Arial Rounded MT Bold" pitchFamily="34" charset="0"/>
                <a:cs typeface="Arial" pitchFamily="34" charset="0"/>
              </a:rPr>
              <a:t>Educación Ambiental</a:t>
            </a:r>
            <a:endParaRPr lang="es-CO" sz="2800" dirty="0">
              <a:solidFill>
                <a:prstClr val="black"/>
              </a:solidFill>
              <a:latin typeface="Arial Rounded MT Bold" pitchFamily="34" charset="0"/>
              <a:cs typeface="Arial" pitchFamily="34" charset="0"/>
            </a:endParaRPr>
          </a:p>
        </p:txBody>
      </p:sp>
      <p:sp>
        <p:nvSpPr>
          <p:cNvPr id="6" name="Rectángulo 1"/>
          <p:cNvSpPr/>
          <p:nvPr/>
        </p:nvSpPr>
        <p:spPr>
          <a:xfrm>
            <a:off x="577931" y="969960"/>
            <a:ext cx="6841177" cy="4828540"/>
          </a:xfrm>
          <a:prstGeom prst="rect">
            <a:avLst/>
          </a:prstGeom>
        </p:spPr>
        <p:txBody>
          <a:bodyPr wrap="square" lIns="103163" tIns="51581" rIns="103163" bIns="51581">
            <a:spAutoFit/>
          </a:bodyPr>
          <a:lstStyle/>
          <a:p>
            <a:pPr algn="just"/>
            <a:r>
              <a:rPr lang="es-ES" sz="2000" b="1" dirty="0" smtClean="0">
                <a:solidFill>
                  <a:srgbClr val="000000"/>
                </a:solidFill>
                <a:latin typeface="Calibri Light"/>
                <a:cs typeface="Arial" pitchFamily="34" charset="0"/>
              </a:rPr>
              <a:t>Mesas Ambientales </a:t>
            </a:r>
          </a:p>
          <a:p>
            <a:pPr algn="ctr"/>
            <a:endParaRPr lang="es-ES" sz="1200" b="1" dirty="0" smtClean="0">
              <a:solidFill>
                <a:srgbClr val="000000"/>
              </a:solidFill>
              <a:latin typeface="Calibri Light"/>
              <a:cs typeface="Arial" pitchFamily="34" charset="0"/>
            </a:endParaRPr>
          </a:p>
          <a:p>
            <a:pPr algn="just">
              <a:spcBef>
                <a:spcPts val="200"/>
              </a:spcBef>
              <a:spcAft>
                <a:spcPts val="200"/>
              </a:spcAft>
            </a:pPr>
            <a:endParaRPr lang="es-MX" sz="1000" dirty="0" smtClean="0">
              <a:solidFill>
                <a:srgbClr val="000000"/>
              </a:solidFill>
              <a:latin typeface="Calibri Light"/>
              <a:cs typeface="Arial" pitchFamily="34" charset="0"/>
            </a:endParaRPr>
          </a:p>
          <a:p>
            <a:pPr marL="261938" indent="-261938" algn="just">
              <a:spcBef>
                <a:spcPts val="200"/>
              </a:spcBef>
              <a:spcAft>
                <a:spcPts val="200"/>
              </a:spcAft>
              <a:buBlip>
                <a:blip r:embed="rId5"/>
              </a:buBlip>
            </a:pPr>
            <a:r>
              <a:rPr lang="es-MX" sz="2000" dirty="0" smtClean="0">
                <a:solidFill>
                  <a:srgbClr val="000000"/>
                </a:solidFill>
                <a:latin typeface="Calibri Light"/>
                <a:cs typeface="Arial" pitchFamily="34" charset="0"/>
              </a:rPr>
              <a:t>Reglamentadas por la Ordenanza 058 de 2014</a:t>
            </a:r>
          </a:p>
          <a:p>
            <a:pPr marL="261938" indent="-261938" algn="just">
              <a:spcBef>
                <a:spcPts val="200"/>
              </a:spcBef>
              <a:spcAft>
                <a:spcPts val="200"/>
              </a:spcAft>
              <a:buBlip>
                <a:blip r:embed="rId5"/>
              </a:buBlip>
            </a:pPr>
            <a:r>
              <a:rPr lang="es-MX" sz="2000" dirty="0" smtClean="0">
                <a:solidFill>
                  <a:srgbClr val="000000"/>
                </a:solidFill>
                <a:latin typeface="Calibri Light"/>
                <a:cs typeface="Arial" pitchFamily="34" charset="0"/>
              </a:rPr>
              <a:t>Conformadas por: Sociedad civil, Organizaciones ambientales, representantes de la administración municipal y Autoridad Ambiental.  </a:t>
            </a:r>
          </a:p>
          <a:p>
            <a:pPr marL="261938" indent="-261938" algn="just">
              <a:spcBef>
                <a:spcPts val="200"/>
              </a:spcBef>
              <a:spcAft>
                <a:spcPts val="200"/>
              </a:spcAft>
              <a:buBlip>
                <a:blip r:embed="rId5"/>
              </a:buBlip>
            </a:pPr>
            <a:r>
              <a:rPr lang="es-ES" sz="2000" dirty="0" smtClean="0">
                <a:solidFill>
                  <a:srgbClr val="000000"/>
                </a:solidFill>
                <a:latin typeface="Calibri Light"/>
                <a:cs typeface="Arial" pitchFamily="34" charset="0"/>
              </a:rPr>
              <a:t>Acompañarlas en la ejecución del Plan de Acción. </a:t>
            </a:r>
          </a:p>
          <a:p>
            <a:pPr marL="261938" indent="-261938" algn="just">
              <a:spcBef>
                <a:spcPts val="200"/>
              </a:spcBef>
              <a:spcAft>
                <a:spcPts val="200"/>
              </a:spcAft>
              <a:buBlip>
                <a:blip r:embed="rId5"/>
              </a:buBlip>
            </a:pPr>
            <a:r>
              <a:rPr lang="es-ES" sz="2000" dirty="0" smtClean="0">
                <a:solidFill>
                  <a:srgbClr val="000000"/>
                </a:solidFill>
                <a:latin typeface="Calibri Light"/>
                <a:cs typeface="Arial" pitchFamily="34" charset="0"/>
              </a:rPr>
              <a:t>Delegar a los representantes de la administración municipal </a:t>
            </a:r>
          </a:p>
          <a:p>
            <a:pPr marL="261938" indent="-261938" algn="just">
              <a:spcBef>
                <a:spcPts val="200"/>
              </a:spcBef>
              <a:spcAft>
                <a:spcPts val="200"/>
              </a:spcAft>
              <a:buBlip>
                <a:blip r:embed="rId5"/>
              </a:buBlip>
            </a:pPr>
            <a:r>
              <a:rPr lang="es-ES" sz="2000" dirty="0" smtClean="0">
                <a:solidFill>
                  <a:srgbClr val="000000"/>
                </a:solidFill>
                <a:latin typeface="Calibri Light"/>
                <a:cs typeface="Arial" pitchFamily="34" charset="0"/>
              </a:rPr>
              <a:t>Apoyar técnica y financieramente sus gestiones e iniciativas </a:t>
            </a:r>
            <a:r>
              <a:rPr lang="es-ES" sz="2000" dirty="0">
                <a:solidFill>
                  <a:srgbClr val="000000"/>
                </a:solidFill>
                <a:latin typeface="Calibri Light"/>
                <a:cs typeface="Arial" pitchFamily="34" charset="0"/>
              </a:rPr>
              <a:t>ciudadanas en materia de gestión ambiental. </a:t>
            </a:r>
          </a:p>
          <a:p>
            <a:pPr marL="261938" indent="-261938" algn="just">
              <a:spcBef>
                <a:spcPts val="200"/>
              </a:spcBef>
              <a:spcAft>
                <a:spcPts val="200"/>
              </a:spcAft>
              <a:buBlip>
                <a:blip r:embed="rId5"/>
              </a:buBlip>
            </a:pPr>
            <a:r>
              <a:rPr lang="es-ES" sz="2000" dirty="0" smtClean="0">
                <a:solidFill>
                  <a:srgbClr val="000000"/>
                </a:solidFill>
                <a:latin typeface="Calibri Light"/>
                <a:cs typeface="Arial" pitchFamily="34" charset="0"/>
              </a:rPr>
              <a:t>Socializar a las Mesas Ambientales los avances sobre la gestión ambiental municipal. </a:t>
            </a:r>
          </a:p>
          <a:p>
            <a:pPr marL="261938" indent="-261938" algn="just">
              <a:spcBef>
                <a:spcPts val="200"/>
              </a:spcBef>
              <a:spcAft>
                <a:spcPts val="200"/>
              </a:spcAft>
              <a:buBlip>
                <a:blip r:embed="rId5"/>
              </a:buBlip>
            </a:pPr>
            <a:r>
              <a:rPr lang="es-ES" sz="2000" dirty="0" smtClean="0">
                <a:solidFill>
                  <a:srgbClr val="000000"/>
                </a:solidFill>
                <a:latin typeface="Calibri Light"/>
                <a:cs typeface="Arial" pitchFamily="34" charset="0"/>
              </a:rPr>
              <a:t>Considerar a las Mesas ambientales en los instrumentos de  planificación municipal. </a:t>
            </a:r>
          </a:p>
        </p:txBody>
      </p:sp>
      <p:pic>
        <p:nvPicPr>
          <p:cNvPr id="9" name="Imagen 8" descr="C:\Documents and Settings\lbetancur\Configuración local\Temp\Mesas_ambientales_2013_2014_2015_3.jpg"/>
          <p:cNvPicPr/>
          <p:nvPr/>
        </p:nvPicPr>
        <p:blipFill>
          <a:blip r:embed="rId6" cstate="print"/>
          <a:srcRect/>
          <a:stretch>
            <a:fillRect/>
          </a:stretch>
        </p:blipFill>
        <p:spPr bwMode="auto">
          <a:xfrm>
            <a:off x="7717971" y="783771"/>
            <a:ext cx="4293920" cy="5873194"/>
          </a:xfrm>
          <a:prstGeom prst="rect">
            <a:avLst/>
          </a:prstGeom>
          <a:noFill/>
          <a:ln w="9525">
            <a:noFill/>
            <a:miter lim="800000"/>
            <a:headEnd/>
            <a:tailEnd/>
          </a:ln>
        </p:spPr>
      </p:pic>
    </p:spTree>
    <p:extLst>
      <p:ext uri="{BB962C8B-B14F-4D97-AF65-F5344CB8AC3E}">
        <p14:creationId xmlns:p14="http://schemas.microsoft.com/office/powerpoint/2010/main" val="11361592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7"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5" name="Rectángulo 2"/>
          <p:cNvSpPr/>
          <p:nvPr/>
        </p:nvSpPr>
        <p:spPr>
          <a:xfrm>
            <a:off x="3581400" y="237958"/>
            <a:ext cx="5303520" cy="523220"/>
          </a:xfrm>
          <a:prstGeom prst="rect">
            <a:avLst/>
          </a:prstGeom>
        </p:spPr>
        <p:txBody>
          <a:bodyPr wrap="square">
            <a:spAutoFit/>
          </a:bodyPr>
          <a:lstStyle/>
          <a:p>
            <a:pPr marL="2333625" indent="-2333625" algn="ctr">
              <a:defRPr/>
            </a:pPr>
            <a:r>
              <a:rPr lang="es-CO" sz="2800" dirty="0">
                <a:solidFill>
                  <a:prstClr val="black"/>
                </a:solidFill>
                <a:latin typeface="Arial Rounded MT Bold" pitchFamily="34" charset="0"/>
                <a:cs typeface="Arial" pitchFamily="34" charset="0"/>
              </a:rPr>
              <a:t>Comunidades Étnicas</a:t>
            </a:r>
          </a:p>
        </p:txBody>
      </p:sp>
      <p:sp>
        <p:nvSpPr>
          <p:cNvPr id="6" name="CuadroTexto 3"/>
          <p:cNvSpPr txBox="1">
            <a:spLocks noChangeArrowheads="1"/>
          </p:cNvSpPr>
          <p:nvPr/>
        </p:nvSpPr>
        <p:spPr bwMode="auto">
          <a:xfrm>
            <a:off x="797131" y="1534669"/>
            <a:ext cx="6195951" cy="422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92075" lvl="2" indent="0" algn="just">
              <a:spcBef>
                <a:spcPts val="400"/>
              </a:spcBef>
              <a:spcAft>
                <a:spcPts val="400"/>
              </a:spcAft>
            </a:pPr>
            <a:r>
              <a:rPr lang="es-CO" sz="2200" b="1" dirty="0" smtClean="0">
                <a:solidFill>
                  <a:srgbClr val="000000"/>
                </a:solidFill>
                <a:latin typeface="Calibri Light"/>
                <a:cs typeface="Arial" pitchFamily="34" charset="0"/>
              </a:rPr>
              <a:t>Comunidades Indígenas </a:t>
            </a:r>
          </a:p>
          <a:p>
            <a:pPr marL="92075" lvl="2" indent="0" algn="ctr">
              <a:spcBef>
                <a:spcPts val="400"/>
              </a:spcBef>
              <a:spcAft>
                <a:spcPts val="400"/>
              </a:spcAft>
            </a:pPr>
            <a:endParaRPr lang="es-CO" sz="2200" b="1" dirty="0" smtClean="0">
              <a:solidFill>
                <a:srgbClr val="000000"/>
              </a:solidFill>
              <a:latin typeface="Calibri Light"/>
              <a:cs typeface="Arial" pitchFamily="34" charset="0"/>
            </a:endParaRPr>
          </a:p>
          <a:p>
            <a:pPr marL="531813" lvl="2" indent="-439738" algn="just">
              <a:spcBef>
                <a:spcPts val="400"/>
              </a:spcBef>
              <a:spcAft>
                <a:spcPts val="400"/>
              </a:spcAft>
              <a:buBlip>
                <a:blip r:embed="rId5"/>
              </a:buBlip>
            </a:pPr>
            <a:r>
              <a:rPr lang="es-CO" sz="2200" b="1" dirty="0" smtClean="0">
                <a:solidFill>
                  <a:srgbClr val="000000"/>
                </a:solidFill>
                <a:latin typeface="Calibri Light"/>
                <a:cs typeface="Arial" pitchFamily="34" charset="0"/>
              </a:rPr>
              <a:t>Comunidades indígenas </a:t>
            </a:r>
            <a:r>
              <a:rPr lang="es-CO" sz="2200" dirty="0" smtClean="0">
                <a:solidFill>
                  <a:srgbClr val="000000"/>
                </a:solidFill>
                <a:latin typeface="Calibri Light"/>
                <a:cs typeface="Arial" pitchFamily="34" charset="0"/>
              </a:rPr>
              <a:t>con</a:t>
            </a:r>
            <a:r>
              <a:rPr lang="es-CO" sz="2200" b="1" dirty="0" smtClean="0">
                <a:solidFill>
                  <a:srgbClr val="000000"/>
                </a:solidFill>
                <a:latin typeface="Calibri Light"/>
                <a:cs typeface="Arial" pitchFamily="34" charset="0"/>
              </a:rPr>
              <a:t> Planes de Vida</a:t>
            </a:r>
            <a:r>
              <a:rPr lang="es-CO" sz="2200" dirty="0" smtClean="0">
                <a:solidFill>
                  <a:srgbClr val="000000"/>
                </a:solidFill>
                <a:latin typeface="Calibri Light"/>
                <a:cs typeface="Arial" pitchFamily="34" charset="0"/>
              </a:rPr>
              <a:t> </a:t>
            </a:r>
            <a:r>
              <a:rPr lang="es-ES" sz="2200" dirty="0" smtClean="0">
                <a:solidFill>
                  <a:srgbClr val="000000"/>
                </a:solidFill>
                <a:latin typeface="Calibri Light"/>
                <a:cs typeface="Arial" pitchFamily="34" charset="0"/>
              </a:rPr>
              <a:t>de </a:t>
            </a:r>
            <a:r>
              <a:rPr lang="es-ES" sz="2200" dirty="0">
                <a:solidFill>
                  <a:srgbClr val="000000"/>
                </a:solidFill>
                <a:latin typeface="Calibri Light"/>
                <a:cs typeface="Arial" pitchFamily="34" charset="0"/>
              </a:rPr>
              <a:t>las </a:t>
            </a:r>
            <a:r>
              <a:rPr lang="es-ES" sz="2200" dirty="0" smtClean="0">
                <a:solidFill>
                  <a:srgbClr val="000000"/>
                </a:solidFill>
                <a:latin typeface="Calibri Light"/>
                <a:cs typeface="Arial" pitchFamily="34" charset="0"/>
              </a:rPr>
              <a:t>comunidades acompañados: </a:t>
            </a:r>
          </a:p>
          <a:p>
            <a:pPr marL="533400" lvl="2" indent="0" algn="just">
              <a:spcBef>
                <a:spcPts val="1200"/>
              </a:spcBef>
            </a:pPr>
            <a:r>
              <a:rPr lang="es-ES" sz="2200" dirty="0" smtClean="0">
                <a:solidFill>
                  <a:srgbClr val="000000"/>
                </a:solidFill>
                <a:latin typeface="Calibri Light"/>
                <a:cs typeface="Arial" pitchFamily="34" charset="0"/>
              </a:rPr>
              <a:t>Marcelino </a:t>
            </a:r>
            <a:r>
              <a:rPr lang="es-ES" sz="2200" dirty="0">
                <a:solidFill>
                  <a:srgbClr val="000000"/>
                </a:solidFill>
                <a:latin typeface="Calibri Light"/>
                <a:cs typeface="Arial" pitchFamily="34" charset="0"/>
              </a:rPr>
              <a:t>Tascón </a:t>
            </a:r>
            <a:r>
              <a:rPr lang="es-ES" sz="2200" dirty="0" smtClean="0">
                <a:solidFill>
                  <a:srgbClr val="000000"/>
                </a:solidFill>
                <a:latin typeface="Calibri Light"/>
                <a:cs typeface="Arial" pitchFamily="34" charset="0"/>
              </a:rPr>
              <a:t> en </a:t>
            </a:r>
            <a:r>
              <a:rPr lang="es-ES" sz="2200" b="1" dirty="0" smtClean="0">
                <a:solidFill>
                  <a:srgbClr val="000000"/>
                </a:solidFill>
                <a:latin typeface="Calibri Light"/>
                <a:cs typeface="Arial" pitchFamily="34" charset="0"/>
              </a:rPr>
              <a:t>Valparaíso, </a:t>
            </a:r>
            <a:r>
              <a:rPr lang="es-ES" sz="2200" dirty="0" smtClean="0">
                <a:solidFill>
                  <a:srgbClr val="000000"/>
                </a:solidFill>
                <a:latin typeface="Calibri Light"/>
                <a:cs typeface="Arial" pitchFamily="34" charset="0"/>
              </a:rPr>
              <a:t>El </a:t>
            </a:r>
            <a:r>
              <a:rPr lang="es-ES" sz="2200" dirty="0">
                <a:solidFill>
                  <a:srgbClr val="000000"/>
                </a:solidFill>
                <a:latin typeface="Calibri Light"/>
                <a:cs typeface="Arial" pitchFamily="34" charset="0"/>
              </a:rPr>
              <a:t>Pando en </a:t>
            </a:r>
            <a:r>
              <a:rPr lang="es-ES" sz="2200" b="1" dirty="0" smtClean="0">
                <a:solidFill>
                  <a:srgbClr val="000000"/>
                </a:solidFill>
                <a:latin typeface="Calibri Light"/>
                <a:cs typeface="Arial" pitchFamily="34" charset="0"/>
              </a:rPr>
              <a:t>Caucasia, </a:t>
            </a:r>
            <a:r>
              <a:rPr lang="es-ES" sz="2200" dirty="0" smtClean="0">
                <a:solidFill>
                  <a:srgbClr val="000000"/>
                </a:solidFill>
                <a:latin typeface="Calibri Light"/>
                <a:cs typeface="Arial" pitchFamily="34" charset="0"/>
              </a:rPr>
              <a:t>Pablo Muera y </a:t>
            </a:r>
            <a:r>
              <a:rPr lang="es-ES" sz="2200" dirty="0">
                <a:solidFill>
                  <a:srgbClr val="000000"/>
                </a:solidFill>
                <a:latin typeface="Calibri Light"/>
                <a:cs typeface="Arial" pitchFamily="34" charset="0"/>
              </a:rPr>
              <a:t>Vegas de Segovia en </a:t>
            </a:r>
            <a:r>
              <a:rPr lang="es-ES" sz="2200" b="1" dirty="0" smtClean="0">
                <a:solidFill>
                  <a:srgbClr val="000000"/>
                </a:solidFill>
                <a:latin typeface="Calibri Light"/>
                <a:cs typeface="Arial" pitchFamily="34" charset="0"/>
              </a:rPr>
              <a:t>Zaragoza, </a:t>
            </a:r>
            <a:r>
              <a:rPr lang="es-ES" sz="2200" dirty="0" smtClean="0">
                <a:solidFill>
                  <a:srgbClr val="000000"/>
                </a:solidFill>
                <a:latin typeface="Calibri Light"/>
                <a:cs typeface="Arial" pitchFamily="34" charset="0"/>
              </a:rPr>
              <a:t>Miguel </a:t>
            </a:r>
            <a:r>
              <a:rPr lang="es-ES" sz="2200" dirty="0">
                <a:solidFill>
                  <a:srgbClr val="000000"/>
                </a:solidFill>
                <a:latin typeface="Calibri Light"/>
                <a:cs typeface="Arial" pitchFamily="34" charset="0"/>
              </a:rPr>
              <a:t>Cértiga en </a:t>
            </a:r>
            <a:r>
              <a:rPr lang="es-ES" sz="2200" b="1" dirty="0" smtClean="0">
                <a:solidFill>
                  <a:srgbClr val="000000"/>
                </a:solidFill>
                <a:latin typeface="Calibri Light"/>
                <a:cs typeface="Arial" pitchFamily="34" charset="0"/>
              </a:rPr>
              <a:t>Támesis, </a:t>
            </a:r>
            <a:r>
              <a:rPr lang="es-ES" sz="2200" dirty="0" smtClean="0">
                <a:solidFill>
                  <a:srgbClr val="000000"/>
                </a:solidFill>
                <a:latin typeface="Calibri Light"/>
                <a:cs typeface="Arial" pitchFamily="34" charset="0"/>
              </a:rPr>
              <a:t>Valle </a:t>
            </a:r>
            <a:r>
              <a:rPr lang="es-ES" sz="2200" dirty="0">
                <a:solidFill>
                  <a:srgbClr val="000000"/>
                </a:solidFill>
                <a:latin typeface="Calibri Light"/>
                <a:cs typeface="Arial" pitchFamily="34" charset="0"/>
              </a:rPr>
              <a:t>del Sol </a:t>
            </a:r>
            <a:r>
              <a:rPr lang="es-ES" sz="2200" dirty="0" smtClean="0">
                <a:solidFill>
                  <a:srgbClr val="000000"/>
                </a:solidFill>
                <a:latin typeface="Calibri Light"/>
                <a:cs typeface="Arial" pitchFamily="34" charset="0"/>
              </a:rPr>
              <a:t>y Los </a:t>
            </a:r>
            <a:r>
              <a:rPr lang="es-ES" sz="2200" dirty="0">
                <a:solidFill>
                  <a:srgbClr val="000000"/>
                </a:solidFill>
                <a:latin typeface="Calibri Light"/>
                <a:cs typeface="Arial" pitchFamily="34" charset="0"/>
              </a:rPr>
              <a:t>Almendros en </a:t>
            </a:r>
            <a:r>
              <a:rPr lang="es-ES" sz="2200" b="1" dirty="0" smtClean="0">
                <a:solidFill>
                  <a:srgbClr val="000000"/>
                </a:solidFill>
                <a:latin typeface="Calibri Light"/>
                <a:cs typeface="Arial" pitchFamily="34" charset="0"/>
              </a:rPr>
              <a:t>El Bagre, </a:t>
            </a:r>
            <a:r>
              <a:rPr lang="es-ES" sz="2200" dirty="0" smtClean="0">
                <a:solidFill>
                  <a:srgbClr val="000000"/>
                </a:solidFill>
                <a:latin typeface="Calibri Light"/>
                <a:cs typeface="Arial" pitchFamily="34" charset="0"/>
              </a:rPr>
              <a:t>Alto </a:t>
            </a:r>
            <a:r>
              <a:rPr lang="es-ES" sz="2200" dirty="0">
                <a:solidFill>
                  <a:srgbClr val="000000"/>
                </a:solidFill>
                <a:latin typeface="Calibri Light"/>
                <a:cs typeface="Arial" pitchFamily="34" charset="0"/>
              </a:rPr>
              <a:t>el Tigre en </a:t>
            </a:r>
            <a:r>
              <a:rPr lang="es-ES" sz="2200" b="1" dirty="0" smtClean="0">
                <a:solidFill>
                  <a:srgbClr val="000000"/>
                </a:solidFill>
                <a:latin typeface="Calibri Light"/>
                <a:cs typeface="Arial" pitchFamily="34" charset="0"/>
              </a:rPr>
              <a:t>Cáceres, </a:t>
            </a:r>
            <a:r>
              <a:rPr lang="es-ES" sz="2200" dirty="0" err="1" smtClean="0">
                <a:solidFill>
                  <a:srgbClr val="000000"/>
                </a:solidFill>
                <a:latin typeface="Calibri Light"/>
                <a:cs typeface="Arial" pitchFamily="34" charset="0"/>
              </a:rPr>
              <a:t>Tagual</a:t>
            </a:r>
            <a:r>
              <a:rPr lang="es-ES" sz="2200" dirty="0" smtClean="0">
                <a:solidFill>
                  <a:srgbClr val="000000"/>
                </a:solidFill>
                <a:latin typeface="Calibri Light"/>
                <a:cs typeface="Arial" pitchFamily="34" charset="0"/>
              </a:rPr>
              <a:t> </a:t>
            </a:r>
            <a:r>
              <a:rPr lang="es-ES" sz="2200" dirty="0">
                <a:solidFill>
                  <a:srgbClr val="000000"/>
                </a:solidFill>
                <a:latin typeface="Calibri Light"/>
                <a:cs typeface="Arial" pitchFamily="34" charset="0"/>
              </a:rPr>
              <a:t>La Po en </a:t>
            </a:r>
            <a:r>
              <a:rPr lang="es-ES" sz="2200" b="1" dirty="0" smtClean="0">
                <a:solidFill>
                  <a:srgbClr val="000000"/>
                </a:solidFill>
                <a:latin typeface="Calibri Light"/>
                <a:cs typeface="Arial" pitchFamily="34" charset="0"/>
              </a:rPr>
              <a:t>Segovia, </a:t>
            </a:r>
            <a:r>
              <a:rPr lang="es-ES" sz="2200" dirty="0" err="1" smtClean="0">
                <a:solidFill>
                  <a:srgbClr val="000000"/>
                </a:solidFill>
                <a:latin typeface="Calibri Light"/>
                <a:cs typeface="Arial" pitchFamily="34" charset="0"/>
              </a:rPr>
              <a:t>Sohibado</a:t>
            </a:r>
            <a:r>
              <a:rPr lang="es-ES" sz="2200" dirty="0" smtClean="0">
                <a:solidFill>
                  <a:srgbClr val="000000"/>
                </a:solidFill>
                <a:latin typeface="Calibri Light"/>
                <a:cs typeface="Arial" pitchFamily="34" charset="0"/>
              </a:rPr>
              <a:t> </a:t>
            </a:r>
            <a:r>
              <a:rPr lang="es-ES" sz="2200" dirty="0">
                <a:solidFill>
                  <a:srgbClr val="000000"/>
                </a:solidFill>
                <a:latin typeface="Calibri Light"/>
                <a:cs typeface="Arial" pitchFamily="34" charset="0"/>
              </a:rPr>
              <a:t>en </a:t>
            </a:r>
            <a:r>
              <a:rPr lang="es-ES" sz="2200" b="1" dirty="0" smtClean="0">
                <a:solidFill>
                  <a:srgbClr val="000000"/>
                </a:solidFill>
                <a:latin typeface="Calibri Light"/>
                <a:cs typeface="Arial" pitchFamily="34" charset="0"/>
              </a:rPr>
              <a:t>Nechí-Bagre, </a:t>
            </a:r>
            <a:r>
              <a:rPr lang="es-ES" sz="2200" dirty="0" err="1" smtClean="0">
                <a:solidFill>
                  <a:srgbClr val="000000"/>
                </a:solidFill>
                <a:latin typeface="Calibri Light"/>
                <a:cs typeface="Arial" pitchFamily="34" charset="0"/>
              </a:rPr>
              <a:t>Hermeregildo</a:t>
            </a:r>
            <a:r>
              <a:rPr lang="es-ES" sz="2200" dirty="0" smtClean="0">
                <a:solidFill>
                  <a:srgbClr val="000000"/>
                </a:solidFill>
                <a:latin typeface="Calibri Light"/>
                <a:cs typeface="Arial" pitchFamily="34" charset="0"/>
              </a:rPr>
              <a:t> </a:t>
            </a:r>
            <a:r>
              <a:rPr lang="es-ES" sz="2200" dirty="0" err="1">
                <a:solidFill>
                  <a:srgbClr val="000000"/>
                </a:solidFill>
                <a:latin typeface="Calibri Light"/>
                <a:cs typeface="Arial" pitchFamily="34" charset="0"/>
              </a:rPr>
              <a:t>Chakiama</a:t>
            </a:r>
            <a:r>
              <a:rPr lang="es-ES" sz="2200" dirty="0">
                <a:solidFill>
                  <a:srgbClr val="000000"/>
                </a:solidFill>
                <a:latin typeface="Calibri Light"/>
                <a:cs typeface="Arial" pitchFamily="34" charset="0"/>
              </a:rPr>
              <a:t> en </a:t>
            </a:r>
            <a:r>
              <a:rPr lang="es-ES" sz="2200" b="1" dirty="0" smtClean="0">
                <a:solidFill>
                  <a:srgbClr val="000000"/>
                </a:solidFill>
                <a:latin typeface="Calibri Light"/>
                <a:cs typeface="Arial" pitchFamily="34" charset="0"/>
              </a:rPr>
              <a:t>Ciudad Bolívar</a:t>
            </a:r>
            <a:r>
              <a:rPr lang="es-ES" sz="2200" dirty="0" smtClean="0">
                <a:solidFill>
                  <a:srgbClr val="000000"/>
                </a:solidFill>
                <a:latin typeface="Calibri Light"/>
                <a:cs typeface="Arial" pitchFamily="34" charset="0"/>
              </a:rPr>
              <a:t>.</a:t>
            </a:r>
          </a:p>
        </p:txBody>
      </p:sp>
      <p:pic>
        <p:nvPicPr>
          <p:cNvPr id="9" name="Imagen 8" descr="C:\Documents and Settings\lbetancur\Configuración local\Temp\Comunidades_Indigenas_2.jpg"/>
          <p:cNvPicPr/>
          <p:nvPr/>
        </p:nvPicPr>
        <p:blipFill>
          <a:blip r:embed="rId6" cstate="print"/>
          <a:srcRect t="5451"/>
          <a:stretch>
            <a:fillRect/>
          </a:stretch>
        </p:blipFill>
        <p:spPr bwMode="auto">
          <a:xfrm>
            <a:off x="7726137" y="950328"/>
            <a:ext cx="4327318" cy="5706637"/>
          </a:xfrm>
          <a:prstGeom prst="rect">
            <a:avLst/>
          </a:prstGeom>
          <a:noFill/>
          <a:ln w="9525">
            <a:noFill/>
            <a:miter lim="800000"/>
            <a:headEnd/>
            <a:tailEnd/>
          </a:ln>
        </p:spPr>
      </p:pic>
    </p:spTree>
    <p:extLst>
      <p:ext uri="{BB962C8B-B14F-4D97-AF65-F5344CB8AC3E}">
        <p14:creationId xmlns:p14="http://schemas.microsoft.com/office/powerpoint/2010/main" val="34198329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pic>
        <p:nvPicPr>
          <p:cNvPr id="6"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pic>
        <p:nvPicPr>
          <p:cNvPr id="8" name="Imagen 7" descr="Consejos Comunitarios Afro_Carta"/>
          <p:cNvPicPr/>
          <p:nvPr/>
        </p:nvPicPr>
        <p:blipFill>
          <a:blip r:embed="rId5" cstate="print"/>
          <a:srcRect/>
          <a:stretch>
            <a:fillRect/>
          </a:stretch>
        </p:blipFill>
        <p:spPr bwMode="auto">
          <a:xfrm>
            <a:off x="7815943" y="883997"/>
            <a:ext cx="4164775" cy="5772967"/>
          </a:xfrm>
          <a:prstGeom prst="rect">
            <a:avLst/>
          </a:prstGeom>
          <a:noFill/>
          <a:ln w="9525">
            <a:noFill/>
            <a:miter lim="800000"/>
            <a:headEnd/>
            <a:tailEnd/>
          </a:ln>
        </p:spPr>
      </p:pic>
      <p:sp>
        <p:nvSpPr>
          <p:cNvPr id="2" name="Rectángulo 1"/>
          <p:cNvSpPr/>
          <p:nvPr/>
        </p:nvSpPr>
        <p:spPr>
          <a:xfrm>
            <a:off x="592184" y="2258715"/>
            <a:ext cx="5965370" cy="3683060"/>
          </a:xfrm>
          <a:prstGeom prst="rect">
            <a:avLst/>
          </a:prstGeom>
        </p:spPr>
        <p:txBody>
          <a:bodyPr wrap="square">
            <a:spAutoFit/>
          </a:bodyPr>
          <a:lstStyle/>
          <a:p>
            <a:pPr marL="457200" lvl="2" indent="-457200" algn="just">
              <a:spcBef>
                <a:spcPts val="400"/>
              </a:spcBef>
              <a:spcAft>
                <a:spcPts val="400"/>
              </a:spcAft>
              <a:buFontTx/>
              <a:buBlip>
                <a:blip r:embed="rId6"/>
              </a:buBlip>
            </a:pPr>
            <a:r>
              <a:rPr lang="es-CO" sz="2400" b="1" dirty="0" smtClean="0">
                <a:solidFill>
                  <a:srgbClr val="000000"/>
                </a:solidFill>
                <a:latin typeface="Calibri Light"/>
                <a:cs typeface="Arial" pitchFamily="34" charset="0"/>
              </a:rPr>
              <a:t>Comunidades </a:t>
            </a:r>
            <a:r>
              <a:rPr lang="es-CO" sz="2400" b="1" dirty="0">
                <a:solidFill>
                  <a:srgbClr val="000000"/>
                </a:solidFill>
                <a:latin typeface="Calibri Light"/>
                <a:cs typeface="Arial" pitchFamily="34" charset="0"/>
              </a:rPr>
              <a:t>y Consejos Comunitarios</a:t>
            </a:r>
            <a:r>
              <a:rPr lang="es-CO" sz="2400" dirty="0">
                <a:solidFill>
                  <a:srgbClr val="000000"/>
                </a:solidFill>
                <a:latin typeface="Calibri Light"/>
                <a:cs typeface="Arial" pitchFamily="34" charset="0"/>
              </a:rPr>
              <a:t> identificados y acompañados </a:t>
            </a:r>
            <a:r>
              <a:rPr lang="es-CO" sz="2400" dirty="0" smtClean="0">
                <a:solidFill>
                  <a:srgbClr val="000000"/>
                </a:solidFill>
                <a:latin typeface="Calibri Light"/>
                <a:cs typeface="Arial" pitchFamily="34" charset="0"/>
              </a:rPr>
              <a:t> </a:t>
            </a:r>
          </a:p>
          <a:p>
            <a:pPr marL="0" lvl="2" algn="just">
              <a:spcBef>
                <a:spcPts val="400"/>
              </a:spcBef>
              <a:spcAft>
                <a:spcPts val="400"/>
              </a:spcAft>
            </a:pPr>
            <a:endParaRPr lang="es-CO" sz="2400" dirty="0">
              <a:solidFill>
                <a:srgbClr val="000000"/>
              </a:solidFill>
              <a:latin typeface="Calibri Light"/>
              <a:cs typeface="Arial" pitchFamily="34" charset="0"/>
            </a:endParaRPr>
          </a:p>
          <a:p>
            <a:pPr marL="446088" lvl="2" indent="0" algn="just">
              <a:spcBef>
                <a:spcPts val="400"/>
              </a:spcBef>
              <a:spcAft>
                <a:spcPts val="400"/>
              </a:spcAft>
              <a:tabLst>
                <a:tab pos="446088" algn="l"/>
              </a:tabLst>
            </a:pPr>
            <a:r>
              <a:rPr lang="es-CO" sz="2400" dirty="0">
                <a:solidFill>
                  <a:srgbClr val="000000"/>
                </a:solidFill>
                <a:latin typeface="Calibri Light"/>
                <a:cs typeface="Arial" pitchFamily="34" charset="0"/>
              </a:rPr>
              <a:t>Zaragoza, Cáceres, Puerto Berrío, Yondó,  Segovia Caucasia, Nechí, El Bagre, Sopetrán, Belmira, Santa Bárbara, Girardota, Tarazá, Puerto Valdivia, Remedios, Bello, Sabaneta, Entrerríos, San Pedro de los Milagros y Maceo</a:t>
            </a:r>
            <a:r>
              <a:rPr lang="es-CO" sz="2800" dirty="0">
                <a:solidFill>
                  <a:srgbClr val="000000"/>
                </a:solidFill>
                <a:latin typeface="Calibri Light"/>
                <a:cs typeface="Arial" pitchFamily="34" charset="0"/>
              </a:rPr>
              <a:t>.  </a:t>
            </a:r>
          </a:p>
        </p:txBody>
      </p:sp>
      <p:sp>
        <p:nvSpPr>
          <p:cNvPr id="3" name="Rectángulo 2"/>
          <p:cNvSpPr/>
          <p:nvPr/>
        </p:nvSpPr>
        <p:spPr>
          <a:xfrm>
            <a:off x="1717739" y="1443393"/>
            <a:ext cx="4340419" cy="461665"/>
          </a:xfrm>
          <a:prstGeom prst="rect">
            <a:avLst/>
          </a:prstGeom>
        </p:spPr>
        <p:txBody>
          <a:bodyPr wrap="none">
            <a:spAutoFit/>
          </a:bodyPr>
          <a:lstStyle/>
          <a:p>
            <a:pPr marL="92075" lvl="2" indent="0" algn="ctr">
              <a:spcBef>
                <a:spcPts val="400"/>
              </a:spcBef>
              <a:spcAft>
                <a:spcPts val="400"/>
              </a:spcAft>
            </a:pPr>
            <a:r>
              <a:rPr lang="es-CO" sz="2400" b="1" dirty="0">
                <a:solidFill>
                  <a:srgbClr val="000000"/>
                </a:solidFill>
                <a:latin typeface="Calibri Light"/>
                <a:cs typeface="Arial" pitchFamily="34" charset="0"/>
              </a:rPr>
              <a:t>Comunidades </a:t>
            </a:r>
            <a:r>
              <a:rPr lang="es-CO" sz="2400" b="1" dirty="0" smtClean="0">
                <a:solidFill>
                  <a:srgbClr val="000000"/>
                </a:solidFill>
                <a:latin typeface="Calibri Light"/>
                <a:cs typeface="Arial" pitchFamily="34" charset="0"/>
              </a:rPr>
              <a:t>Afrodescendientes </a:t>
            </a:r>
            <a:endParaRPr lang="es-CO" sz="2400" b="1" dirty="0">
              <a:solidFill>
                <a:srgbClr val="000000"/>
              </a:solidFill>
              <a:latin typeface="Calibri Light"/>
              <a:cs typeface="Arial" pitchFamily="34" charset="0"/>
            </a:endParaRPr>
          </a:p>
        </p:txBody>
      </p:sp>
      <p:sp>
        <p:nvSpPr>
          <p:cNvPr id="9" name="Rectángulo 2"/>
          <p:cNvSpPr/>
          <p:nvPr/>
        </p:nvSpPr>
        <p:spPr>
          <a:xfrm>
            <a:off x="3581400" y="237958"/>
            <a:ext cx="5303520" cy="523220"/>
          </a:xfrm>
          <a:prstGeom prst="rect">
            <a:avLst/>
          </a:prstGeom>
        </p:spPr>
        <p:txBody>
          <a:bodyPr wrap="square">
            <a:spAutoFit/>
          </a:bodyPr>
          <a:lstStyle/>
          <a:p>
            <a:pPr marL="2333625" indent="-2333625" algn="ctr">
              <a:defRPr/>
            </a:pPr>
            <a:r>
              <a:rPr lang="es-CO" sz="2800" dirty="0">
                <a:solidFill>
                  <a:prstClr val="black"/>
                </a:solidFill>
                <a:latin typeface="Arial Rounded MT Bold" pitchFamily="34" charset="0"/>
                <a:cs typeface="Arial" pitchFamily="34" charset="0"/>
              </a:rPr>
              <a:t>Comunidades Étnicas</a:t>
            </a:r>
          </a:p>
        </p:txBody>
      </p:sp>
    </p:spTree>
    <p:extLst>
      <p:ext uri="{BB962C8B-B14F-4D97-AF65-F5344CB8AC3E}">
        <p14:creationId xmlns:p14="http://schemas.microsoft.com/office/powerpoint/2010/main" val="33381805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8 Rectángulo"/>
          <p:cNvSpPr/>
          <p:nvPr/>
        </p:nvSpPr>
        <p:spPr>
          <a:xfrm>
            <a:off x="728851" y="1484516"/>
            <a:ext cx="6161312" cy="4196020"/>
          </a:xfrm>
          <a:prstGeom prst="rect">
            <a:avLst/>
          </a:prstGeom>
        </p:spPr>
        <p:txBody>
          <a:bodyPr wrap="square">
            <a:spAutoFit/>
          </a:bodyPr>
          <a:lstStyle/>
          <a:p>
            <a:pPr marL="457200" lvl="2" indent="-457200" algn="just">
              <a:spcBef>
                <a:spcPts val="400"/>
              </a:spcBef>
              <a:spcAft>
                <a:spcPts val="400"/>
              </a:spcAft>
              <a:buBlip>
                <a:blip r:embed="rId4"/>
              </a:buBlip>
              <a:tabLst>
                <a:tab pos="446088" algn="l"/>
              </a:tabLst>
            </a:pPr>
            <a:r>
              <a:rPr lang="es-CO" sz="2000" dirty="0" smtClean="0">
                <a:solidFill>
                  <a:srgbClr val="000000"/>
                </a:solidFill>
                <a:latin typeface="Calibri Light"/>
                <a:cs typeface="Arial" pitchFamily="34" charset="0"/>
              </a:rPr>
              <a:t>Identificar </a:t>
            </a:r>
            <a:r>
              <a:rPr lang="es-CO" sz="2000" dirty="0">
                <a:solidFill>
                  <a:srgbClr val="000000"/>
                </a:solidFill>
                <a:latin typeface="Calibri Light"/>
                <a:cs typeface="Arial" pitchFamily="34" charset="0"/>
              </a:rPr>
              <a:t>las comunidades </a:t>
            </a:r>
            <a:r>
              <a:rPr lang="es-CO" sz="2000" dirty="0" smtClean="0">
                <a:solidFill>
                  <a:srgbClr val="000000"/>
                </a:solidFill>
                <a:latin typeface="Calibri Light"/>
                <a:cs typeface="Arial" pitchFamily="34" charset="0"/>
              </a:rPr>
              <a:t>étnicas y promover sus ejercicios de diagnóstico y ordenación de sus territorios. </a:t>
            </a:r>
          </a:p>
          <a:p>
            <a:pPr marL="457200" lvl="2" indent="-457200" algn="just">
              <a:spcBef>
                <a:spcPts val="400"/>
              </a:spcBef>
              <a:spcAft>
                <a:spcPts val="400"/>
              </a:spcAft>
              <a:buBlip>
                <a:blip r:embed="rId4"/>
              </a:buBlip>
              <a:tabLst>
                <a:tab pos="446088" algn="l"/>
              </a:tabLst>
            </a:pPr>
            <a:r>
              <a:rPr lang="es-CO" sz="2000" dirty="0" smtClean="0">
                <a:solidFill>
                  <a:srgbClr val="000000"/>
                </a:solidFill>
                <a:latin typeface="Calibri Light"/>
                <a:cs typeface="Arial" pitchFamily="34" charset="0"/>
              </a:rPr>
              <a:t>Conocer los Planes de vida y Planes de </a:t>
            </a:r>
            <a:r>
              <a:rPr lang="es-CO" sz="2000" dirty="0" err="1" smtClean="0">
                <a:solidFill>
                  <a:srgbClr val="000000"/>
                </a:solidFill>
                <a:latin typeface="Calibri Light"/>
                <a:cs typeface="Arial" pitchFamily="34" charset="0"/>
              </a:rPr>
              <a:t>Etnodesarrollo</a:t>
            </a:r>
            <a:r>
              <a:rPr lang="es-CO" sz="2000" dirty="0" smtClean="0">
                <a:solidFill>
                  <a:srgbClr val="000000"/>
                </a:solidFill>
                <a:latin typeface="Calibri Light"/>
                <a:cs typeface="Arial" pitchFamily="34" charset="0"/>
              </a:rPr>
              <a:t> e integrarlos </a:t>
            </a:r>
            <a:r>
              <a:rPr lang="es-CO" sz="2000" dirty="0">
                <a:solidFill>
                  <a:srgbClr val="000000"/>
                </a:solidFill>
                <a:latin typeface="Calibri Light"/>
                <a:cs typeface="Arial" pitchFamily="34" charset="0"/>
              </a:rPr>
              <a:t>a los instrumentos de planeación local. </a:t>
            </a:r>
            <a:endParaRPr lang="es-CO" sz="2000" dirty="0" smtClean="0">
              <a:solidFill>
                <a:srgbClr val="000000"/>
              </a:solidFill>
              <a:latin typeface="Calibri Light"/>
              <a:cs typeface="Arial" pitchFamily="34" charset="0"/>
            </a:endParaRPr>
          </a:p>
          <a:p>
            <a:pPr marL="457200" lvl="2" indent="-457200" algn="just">
              <a:spcBef>
                <a:spcPts val="400"/>
              </a:spcBef>
              <a:spcAft>
                <a:spcPts val="400"/>
              </a:spcAft>
              <a:buBlip>
                <a:blip r:embed="rId4"/>
              </a:buBlip>
              <a:tabLst>
                <a:tab pos="446088" algn="l"/>
              </a:tabLst>
            </a:pPr>
            <a:r>
              <a:rPr lang="es-CO" sz="2000" dirty="0" smtClean="0">
                <a:solidFill>
                  <a:srgbClr val="000000"/>
                </a:solidFill>
                <a:latin typeface="Calibri Light"/>
                <a:cs typeface="Arial" pitchFamily="34" charset="0"/>
              </a:rPr>
              <a:t>Aplicar la normatividad </a:t>
            </a:r>
            <a:r>
              <a:rPr lang="es-CO" sz="2000" dirty="0">
                <a:solidFill>
                  <a:srgbClr val="000000"/>
                </a:solidFill>
                <a:latin typeface="Calibri Light"/>
                <a:cs typeface="Arial" pitchFamily="34" charset="0"/>
              </a:rPr>
              <a:t>actual y </a:t>
            </a:r>
            <a:r>
              <a:rPr lang="es-CO" sz="2000" dirty="0" smtClean="0">
                <a:solidFill>
                  <a:srgbClr val="000000"/>
                </a:solidFill>
                <a:latin typeface="Calibri Light"/>
                <a:cs typeface="Arial" pitchFamily="34" charset="0"/>
              </a:rPr>
              <a:t>específica en los </a:t>
            </a:r>
            <a:r>
              <a:rPr lang="es-CO" sz="2000" dirty="0">
                <a:solidFill>
                  <a:srgbClr val="000000"/>
                </a:solidFill>
                <a:latin typeface="Calibri Light"/>
                <a:cs typeface="Arial" pitchFamily="34" charset="0"/>
              </a:rPr>
              <a:t>instrumentos de </a:t>
            </a:r>
            <a:r>
              <a:rPr lang="es-CO" sz="2000" dirty="0" smtClean="0">
                <a:solidFill>
                  <a:srgbClr val="000000"/>
                </a:solidFill>
                <a:latin typeface="Calibri Light"/>
                <a:cs typeface="Arial" pitchFamily="34" charset="0"/>
              </a:rPr>
              <a:t>planificación.</a:t>
            </a:r>
            <a:endParaRPr lang="es-CO" sz="2000" dirty="0">
              <a:solidFill>
                <a:srgbClr val="000000"/>
              </a:solidFill>
              <a:latin typeface="Calibri Light"/>
              <a:cs typeface="Arial" pitchFamily="34" charset="0"/>
            </a:endParaRPr>
          </a:p>
          <a:p>
            <a:pPr marL="457200" lvl="2" indent="-457200" algn="just">
              <a:spcBef>
                <a:spcPts val="400"/>
              </a:spcBef>
              <a:spcAft>
                <a:spcPts val="400"/>
              </a:spcAft>
              <a:buBlip>
                <a:blip r:embed="rId4"/>
              </a:buBlip>
              <a:tabLst>
                <a:tab pos="446088" algn="l"/>
              </a:tabLst>
            </a:pPr>
            <a:r>
              <a:rPr lang="es-CO" sz="2000" dirty="0" smtClean="0">
                <a:solidFill>
                  <a:srgbClr val="000000"/>
                </a:solidFill>
                <a:latin typeface="Calibri Light"/>
                <a:cs typeface="Arial" pitchFamily="34" charset="0"/>
              </a:rPr>
              <a:t>Involucrar a las comunidades étnicas de manera participativa y concertada</a:t>
            </a:r>
          </a:p>
          <a:p>
            <a:pPr marL="457200" lvl="2" indent="-457200" algn="just">
              <a:spcBef>
                <a:spcPts val="400"/>
              </a:spcBef>
              <a:spcAft>
                <a:spcPts val="400"/>
              </a:spcAft>
              <a:buBlip>
                <a:blip r:embed="rId4"/>
              </a:buBlip>
              <a:tabLst>
                <a:tab pos="446088" algn="l"/>
              </a:tabLst>
            </a:pPr>
            <a:r>
              <a:rPr lang="es-CO" sz="2000" dirty="0" smtClean="0">
                <a:solidFill>
                  <a:srgbClr val="000000"/>
                </a:solidFill>
                <a:latin typeface="Calibri Light"/>
                <a:cs typeface="Arial" pitchFamily="34" charset="0"/>
              </a:rPr>
              <a:t>Garantizar los espacios de concertación entre ellos la consulta Previa en las decisiones del territorio, como un derecho de las comunidades étnicas. </a:t>
            </a:r>
          </a:p>
        </p:txBody>
      </p:sp>
      <p:sp>
        <p:nvSpPr>
          <p:cNvPr id="6" name="Rectángulo 2"/>
          <p:cNvSpPr/>
          <p:nvPr/>
        </p:nvSpPr>
        <p:spPr>
          <a:xfrm>
            <a:off x="3581400" y="237958"/>
            <a:ext cx="5303520" cy="523220"/>
          </a:xfrm>
          <a:prstGeom prst="rect">
            <a:avLst/>
          </a:prstGeom>
        </p:spPr>
        <p:txBody>
          <a:bodyPr wrap="square">
            <a:spAutoFit/>
          </a:bodyPr>
          <a:lstStyle/>
          <a:p>
            <a:pPr marL="2333625" indent="-2333625" algn="ctr">
              <a:defRPr/>
            </a:pPr>
            <a:r>
              <a:rPr lang="es-CO" sz="2800" dirty="0">
                <a:solidFill>
                  <a:prstClr val="black"/>
                </a:solidFill>
                <a:latin typeface="Arial Rounded MT Bold" pitchFamily="34" charset="0"/>
                <a:cs typeface="Arial" pitchFamily="34" charset="0"/>
              </a:rPr>
              <a:t>Comunidades Étnicas</a:t>
            </a:r>
          </a:p>
        </p:txBody>
      </p:sp>
      <p:pic>
        <p:nvPicPr>
          <p:cNvPr id="9" name="Imagen 8" descr="Dibujo.bmp"/>
          <p:cNvPicPr/>
          <p:nvPr/>
        </p:nvPicPr>
        <p:blipFill>
          <a:blip r:embed="rId5" cstate="print"/>
          <a:stretch>
            <a:fillRect/>
          </a:stretch>
        </p:blipFill>
        <p:spPr>
          <a:xfrm>
            <a:off x="7166265" y="1484516"/>
            <a:ext cx="4585854" cy="3549690"/>
          </a:xfrm>
          <a:prstGeom prst="rect">
            <a:avLst/>
          </a:prstGeom>
        </p:spPr>
      </p:pic>
    </p:spTree>
    <p:extLst>
      <p:ext uri="{BB962C8B-B14F-4D97-AF65-F5344CB8AC3E}">
        <p14:creationId xmlns:p14="http://schemas.microsoft.com/office/powerpoint/2010/main" val="8222813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945573" y="207818"/>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 (a) Alcalde Tenga en Cuenta…</a:t>
            </a:r>
            <a:endParaRPr lang="es-CO" sz="2800" b="1" dirty="0">
              <a:latin typeface="Arial Rounded MT Bold" pitchFamily="34" charset="0"/>
              <a:cs typeface="Tahoma" pitchFamily="34" charset="0"/>
            </a:endParaRPr>
          </a:p>
        </p:txBody>
      </p:sp>
      <p:sp>
        <p:nvSpPr>
          <p:cNvPr id="5" name="Rectángulo redondeado 4"/>
          <p:cNvSpPr/>
          <p:nvPr/>
        </p:nvSpPr>
        <p:spPr>
          <a:xfrm>
            <a:off x="1043669" y="939046"/>
            <a:ext cx="9667874" cy="4876801"/>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endParaRPr lang="es-CO" sz="2000" dirty="0" smtClean="0">
              <a:solidFill>
                <a:schemeClr val="tx1"/>
              </a:solidFill>
              <a:latin typeface="Calibri Light"/>
            </a:endParaRPr>
          </a:p>
          <a:p>
            <a:pPr marL="342900" indent="-342900" algn="just">
              <a:buBlip>
                <a:blip r:embed="rId4"/>
              </a:buBlip>
            </a:pPr>
            <a:endParaRPr lang="es-CO" sz="2000" dirty="0">
              <a:solidFill>
                <a:schemeClr val="tx1"/>
              </a:solidFill>
              <a:latin typeface="Calibri Light"/>
            </a:endParaRPr>
          </a:p>
          <a:p>
            <a:pPr marL="342900" indent="-342900" algn="just">
              <a:spcBef>
                <a:spcPts val="100"/>
              </a:spcBef>
              <a:spcAft>
                <a:spcPts val="100"/>
              </a:spcAft>
              <a:buBlip>
                <a:blip r:embed="rId4"/>
              </a:buBlip>
            </a:pPr>
            <a:r>
              <a:rPr lang="es-CO" sz="2000" dirty="0" smtClean="0">
                <a:solidFill>
                  <a:schemeClr val="tx1"/>
                </a:solidFill>
                <a:latin typeface="Calibri Light"/>
              </a:rPr>
              <a:t>Según la ley 1549 de 2012, de deberá “Participar Técnica y financieramente” en el acompañamiento de los PRAE- PROCEDA, CIDEAM y demás estrategias de la Política Nacional de Educación Ambiental.  </a:t>
            </a:r>
          </a:p>
          <a:p>
            <a:pPr marL="342900" indent="-342900" algn="just">
              <a:spcBef>
                <a:spcPts val="100"/>
              </a:spcBef>
              <a:spcAft>
                <a:spcPts val="100"/>
              </a:spcAft>
              <a:buBlip>
                <a:blip r:embed="rId4"/>
              </a:buBlip>
            </a:pPr>
            <a:r>
              <a:rPr lang="es-CO" sz="2000" dirty="0" smtClean="0">
                <a:solidFill>
                  <a:schemeClr val="tx1"/>
                </a:solidFill>
                <a:latin typeface="Calibri Light"/>
              </a:rPr>
              <a:t>Construir e incorporar el Plan de Educación Ambiental Municipal –PEAM diseñado y estructurado por el CIDEAM en los planes de desarrollo.</a:t>
            </a:r>
          </a:p>
          <a:p>
            <a:pPr marL="342900" indent="-342900" algn="just">
              <a:spcBef>
                <a:spcPts val="100"/>
              </a:spcBef>
              <a:spcAft>
                <a:spcPts val="100"/>
              </a:spcAft>
              <a:buBlip>
                <a:blip r:embed="rId4"/>
              </a:buBlip>
            </a:pPr>
            <a:r>
              <a:rPr lang="es-CO" sz="2000" dirty="0" smtClean="0">
                <a:solidFill>
                  <a:schemeClr val="tx1"/>
                </a:solidFill>
                <a:latin typeface="Calibri Light"/>
              </a:rPr>
              <a:t>Reglamentar los CIDEAM a través de acuerdo municipal y aplicar la Directiva 007 de la Procuraduría General de la Nación.</a:t>
            </a:r>
          </a:p>
          <a:p>
            <a:pPr marL="342900" indent="-342900" algn="just">
              <a:spcBef>
                <a:spcPts val="100"/>
              </a:spcBef>
              <a:spcAft>
                <a:spcPts val="100"/>
              </a:spcAft>
              <a:buBlip>
                <a:blip r:embed="rId4"/>
              </a:buBlip>
            </a:pPr>
            <a:r>
              <a:rPr lang="es-CO" sz="2000" dirty="0" smtClean="0">
                <a:solidFill>
                  <a:schemeClr val="tx1"/>
                </a:solidFill>
                <a:latin typeface="Calibri Light"/>
              </a:rPr>
              <a:t>Asesorar y acompañar los PRAE, PROCEDA, procesos de investigación y demás actividades de educación ambiental contenidas en el Plan de Educación Ambiental Municipal- PEAM, bajo las directrices de la Política Nacional de Educación Ambiental.</a:t>
            </a:r>
          </a:p>
          <a:p>
            <a:pPr marL="342900" indent="-342900" algn="just">
              <a:spcBef>
                <a:spcPts val="100"/>
              </a:spcBef>
              <a:spcAft>
                <a:spcPts val="100"/>
              </a:spcAft>
              <a:buBlip>
                <a:blip r:embed="rId4"/>
              </a:buBlip>
            </a:pPr>
            <a:r>
              <a:rPr lang="es-CO" sz="2000" dirty="0" smtClean="0">
                <a:solidFill>
                  <a:schemeClr val="tx1"/>
                </a:solidFill>
                <a:latin typeface="Calibri Light"/>
              </a:rPr>
              <a:t>Aplicar la ordenanza </a:t>
            </a:r>
            <a:r>
              <a:rPr lang="es-CO" sz="2000" dirty="0">
                <a:solidFill>
                  <a:schemeClr val="tx1"/>
                </a:solidFill>
                <a:latin typeface="Calibri Light"/>
              </a:rPr>
              <a:t>058 de diciembre de </a:t>
            </a:r>
            <a:r>
              <a:rPr lang="es-CO" sz="2000" dirty="0" smtClean="0">
                <a:solidFill>
                  <a:schemeClr val="tx1"/>
                </a:solidFill>
                <a:latin typeface="Calibri Light"/>
              </a:rPr>
              <a:t>2014 de Mesas Ambientales en su municipio, fortaleciendo los espacios de participación en la gestión ambiental ciudadana.</a:t>
            </a:r>
          </a:p>
          <a:p>
            <a:pPr marL="342900" indent="-342900" algn="just">
              <a:spcBef>
                <a:spcPts val="100"/>
              </a:spcBef>
              <a:spcAft>
                <a:spcPts val="100"/>
              </a:spcAft>
              <a:buBlip>
                <a:blip r:embed="rId4"/>
              </a:buBlip>
            </a:pPr>
            <a:r>
              <a:rPr lang="es-CO" sz="2000" dirty="0" smtClean="0">
                <a:solidFill>
                  <a:schemeClr val="tx1"/>
                </a:solidFill>
                <a:latin typeface="Calibri Light"/>
              </a:rPr>
              <a:t>Consultar e integrar los Planes de Vida y Planes de </a:t>
            </a:r>
            <a:r>
              <a:rPr lang="es-CO" sz="2000" dirty="0" err="1" smtClean="0">
                <a:solidFill>
                  <a:schemeClr val="tx1"/>
                </a:solidFill>
                <a:latin typeface="Calibri Light"/>
              </a:rPr>
              <a:t>Etnodesarrollo</a:t>
            </a:r>
            <a:r>
              <a:rPr lang="es-CO" sz="2000" dirty="0">
                <a:solidFill>
                  <a:schemeClr val="tx1"/>
                </a:solidFill>
                <a:latin typeface="Calibri Light"/>
              </a:rPr>
              <a:t> en territorios con grupos </a:t>
            </a:r>
            <a:r>
              <a:rPr lang="es-CO" sz="2000" dirty="0" smtClean="0">
                <a:solidFill>
                  <a:schemeClr val="tx1"/>
                </a:solidFill>
                <a:latin typeface="Calibri Light"/>
              </a:rPr>
              <a:t>étnicos a los instrumentos de planeación local. </a:t>
            </a:r>
          </a:p>
          <a:p>
            <a:pPr marL="342900" indent="-342900" algn="just">
              <a:buBlip>
                <a:blip r:embed="rId4"/>
              </a:buBlip>
            </a:pPr>
            <a:endParaRPr lang="es-CO" sz="2000" dirty="0" smtClean="0">
              <a:solidFill>
                <a:schemeClr val="tx1"/>
              </a:solidFill>
              <a:latin typeface="Calibri Light"/>
            </a:endParaRPr>
          </a:p>
          <a:p>
            <a:pPr algn="just"/>
            <a:endParaRPr lang="es-CO" sz="2000" dirty="0">
              <a:solidFill>
                <a:schemeClr val="tx1"/>
              </a:solidFill>
              <a:latin typeface="Calibri Light"/>
            </a:endParaRPr>
          </a:p>
        </p:txBody>
      </p:sp>
    </p:spTree>
    <p:extLst>
      <p:ext uri="{BB962C8B-B14F-4D97-AF65-F5344CB8AC3E}">
        <p14:creationId xmlns:p14="http://schemas.microsoft.com/office/powerpoint/2010/main" val="1794816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sp>
        <p:nvSpPr>
          <p:cNvPr id="4" name="CuadroTexto 5"/>
          <p:cNvSpPr txBox="1"/>
          <p:nvPr/>
        </p:nvSpPr>
        <p:spPr>
          <a:xfrm>
            <a:off x="4203469" y="2319613"/>
            <a:ext cx="7269480" cy="923330"/>
          </a:xfrm>
          <a:prstGeom prst="rect">
            <a:avLst/>
          </a:prstGeom>
          <a:noFill/>
        </p:spPr>
        <p:txBody>
          <a:bodyPr wrap="square" rtlCol="0">
            <a:spAutoFit/>
          </a:bodyPr>
          <a:lstStyle/>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p:txBody>
      </p:sp>
      <p:sp>
        <p:nvSpPr>
          <p:cNvPr id="3" name="CuadroTexto 5"/>
          <p:cNvSpPr txBox="1"/>
          <p:nvPr/>
        </p:nvSpPr>
        <p:spPr>
          <a:xfrm>
            <a:off x="4130733" y="1498731"/>
            <a:ext cx="7269480" cy="3908762"/>
          </a:xfrm>
          <a:prstGeom prst="rect">
            <a:avLst/>
          </a:prstGeom>
          <a:noFill/>
        </p:spPr>
        <p:txBody>
          <a:bodyPr wrap="square" rtlCol="0">
            <a:spAutoFit/>
          </a:bodyPr>
          <a:lstStyle/>
          <a:p>
            <a:pPr algn="ctr" fontAlgn="base">
              <a:spcBef>
                <a:spcPct val="0"/>
              </a:spcBef>
              <a:spcAft>
                <a:spcPct val="0"/>
              </a:spcAft>
            </a:pPr>
            <a:r>
              <a:rPr lang="es-CO" sz="5400" dirty="0" smtClean="0">
                <a:solidFill>
                  <a:prstClr val="black"/>
                </a:solidFill>
                <a:latin typeface="Arial Rounded MT Bold" pitchFamily="34" charset="0"/>
                <a:cs typeface="Arial" pitchFamily="34" charset="0"/>
              </a:rPr>
              <a:t>Instrumentos de Planificación</a:t>
            </a:r>
          </a:p>
          <a:p>
            <a:pPr algn="ctr" fontAlgn="base">
              <a:spcBef>
                <a:spcPct val="0"/>
              </a:spcBef>
              <a:spcAft>
                <a:spcPct val="0"/>
              </a:spcAft>
            </a:pPr>
            <a:endParaRPr lang="es-CO" sz="5400" dirty="0" smtClean="0">
              <a:solidFill>
                <a:prstClr val="black"/>
              </a:solidFill>
              <a:latin typeface="Arial Rounded MT Bold" pitchFamily="34" charset="0"/>
              <a:cs typeface="Arial" pitchFamily="34" charset="0"/>
            </a:endParaRPr>
          </a:p>
          <a:p>
            <a:pPr algn="ctr" fontAlgn="base">
              <a:spcBef>
                <a:spcPct val="0"/>
              </a:spcBef>
              <a:spcAft>
                <a:spcPct val="0"/>
              </a:spcAft>
            </a:pPr>
            <a:endParaRPr lang="es-CO" sz="5400" dirty="0">
              <a:solidFill>
                <a:prstClr val="black"/>
              </a:solidFill>
              <a:latin typeface="Arial Rounded MT Bold" pitchFamily="34" charset="0"/>
              <a:cs typeface="Arial" pitchFamily="34" charset="0"/>
            </a:endParaRPr>
          </a:p>
          <a:p>
            <a:pPr algn="ctr" fontAlgn="base">
              <a:spcBef>
                <a:spcPct val="0"/>
              </a:spcBef>
              <a:spcAft>
                <a:spcPct val="0"/>
              </a:spcAft>
            </a:pPr>
            <a:r>
              <a:rPr lang="es-CO" sz="3200" dirty="0" smtClean="0">
                <a:solidFill>
                  <a:prstClr val="black"/>
                </a:solidFill>
                <a:latin typeface="Arial Rounded MT Bold" pitchFamily="34" charset="0"/>
                <a:cs typeface="Arial" pitchFamily="34" charset="0"/>
              </a:rPr>
              <a:t>Subdirección de Planeación </a:t>
            </a:r>
          </a:p>
        </p:txBody>
      </p:sp>
    </p:spTree>
    <p:extLst>
      <p:ext uri="{BB962C8B-B14F-4D97-AF65-F5344CB8AC3E}">
        <p14:creationId xmlns:p14="http://schemas.microsoft.com/office/powerpoint/2010/main" val="19615672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3" name="CuadroTexto 2"/>
          <p:cNvSpPr txBox="1"/>
          <p:nvPr/>
        </p:nvSpPr>
        <p:spPr>
          <a:xfrm>
            <a:off x="945573" y="222394"/>
            <a:ext cx="10642825" cy="523220"/>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Armonización de los instrumentos de Planificación </a:t>
            </a:r>
            <a:endParaRPr lang="es-CO" sz="2800" b="1" dirty="0">
              <a:solidFill>
                <a:prstClr val="black"/>
              </a:solidFill>
              <a:latin typeface="Arial Rounded MT Bold" pitchFamily="34" charset="0"/>
              <a:cs typeface="Tahoma" pitchFamily="34" charset="0"/>
            </a:endParaRPr>
          </a:p>
        </p:txBody>
      </p:sp>
      <p:grpSp>
        <p:nvGrpSpPr>
          <p:cNvPr id="33" name="Grupo 32"/>
          <p:cNvGrpSpPr/>
          <p:nvPr/>
        </p:nvGrpSpPr>
        <p:grpSpPr>
          <a:xfrm>
            <a:off x="1751724" y="1519788"/>
            <a:ext cx="4783379" cy="4140195"/>
            <a:chOff x="503199" y="1674325"/>
            <a:chExt cx="4693396" cy="4140195"/>
          </a:xfrm>
          <a:solidFill>
            <a:schemeClr val="accent6">
              <a:lumMod val="40000"/>
              <a:lumOff val="60000"/>
            </a:schemeClr>
          </a:solidFill>
        </p:grpSpPr>
        <p:sp>
          <p:nvSpPr>
            <p:cNvPr id="8" name="Rectángulo 7"/>
            <p:cNvSpPr/>
            <p:nvPr/>
          </p:nvSpPr>
          <p:spPr>
            <a:xfrm>
              <a:off x="503199" y="1674325"/>
              <a:ext cx="3227138" cy="4140195"/>
            </a:xfrm>
            <a:prstGeom prst="rect">
              <a:avLst/>
            </a:prstGeom>
            <a:grp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2" name="CuadroTexto 11"/>
            <p:cNvSpPr txBox="1"/>
            <p:nvPr/>
          </p:nvSpPr>
          <p:spPr>
            <a:xfrm>
              <a:off x="3746303" y="2942372"/>
              <a:ext cx="1450292" cy="830997"/>
            </a:xfrm>
            <a:prstGeom prst="rect">
              <a:avLst/>
            </a:prstGeom>
            <a:grpFill/>
          </p:spPr>
          <p:txBody>
            <a:bodyPr wrap="square" rtlCol="0">
              <a:spAutoFit/>
            </a:bodyPr>
            <a:lstStyle/>
            <a:p>
              <a:pPr algn="just"/>
              <a:r>
                <a:rPr lang="es-CO" sz="1600" dirty="0" smtClean="0">
                  <a:solidFill>
                    <a:prstClr val="black"/>
                  </a:solidFill>
                </a:rPr>
                <a:t>Plan de Gestión Ambiental Regional-</a:t>
              </a:r>
              <a:r>
                <a:rPr lang="es-CO" sz="1600" b="1" dirty="0" smtClean="0">
                  <a:solidFill>
                    <a:prstClr val="black"/>
                  </a:solidFill>
                </a:rPr>
                <a:t>PGAR</a:t>
              </a:r>
              <a:endParaRPr lang="es-CO" sz="1600" b="1" dirty="0">
                <a:solidFill>
                  <a:prstClr val="black"/>
                </a:solidFill>
              </a:endParaRPr>
            </a:p>
          </p:txBody>
        </p:sp>
        <p:sp>
          <p:nvSpPr>
            <p:cNvPr id="13" name="CuadroTexto 12"/>
            <p:cNvSpPr txBox="1"/>
            <p:nvPr/>
          </p:nvSpPr>
          <p:spPr>
            <a:xfrm>
              <a:off x="550972" y="3027108"/>
              <a:ext cx="1559587" cy="830997"/>
            </a:xfrm>
            <a:prstGeom prst="rect">
              <a:avLst/>
            </a:prstGeom>
            <a:grpFill/>
          </p:spPr>
          <p:txBody>
            <a:bodyPr wrap="square" rtlCol="0">
              <a:spAutoFit/>
            </a:bodyPr>
            <a:lstStyle/>
            <a:p>
              <a:pPr algn="just"/>
              <a:r>
                <a:rPr lang="es-CO" sz="1600" dirty="0">
                  <a:solidFill>
                    <a:prstClr val="black"/>
                  </a:solidFill>
                </a:rPr>
                <a:t>Ordenamiento Ambiental Departamental</a:t>
              </a:r>
            </a:p>
          </p:txBody>
        </p:sp>
        <p:sp>
          <p:nvSpPr>
            <p:cNvPr id="14" name="CuadroTexto 13"/>
            <p:cNvSpPr txBox="1"/>
            <p:nvPr/>
          </p:nvSpPr>
          <p:spPr>
            <a:xfrm>
              <a:off x="534155" y="4783846"/>
              <a:ext cx="1570350" cy="830997"/>
            </a:xfrm>
            <a:prstGeom prst="rect">
              <a:avLst/>
            </a:prstGeom>
            <a:grpFill/>
          </p:spPr>
          <p:txBody>
            <a:bodyPr wrap="square" rtlCol="0">
              <a:spAutoFit/>
            </a:bodyPr>
            <a:lstStyle/>
            <a:p>
              <a:r>
                <a:rPr lang="es-CO" sz="1600" dirty="0">
                  <a:solidFill>
                    <a:prstClr val="black"/>
                  </a:solidFill>
                </a:rPr>
                <a:t>Plan de Ordenamiento Territorial- </a:t>
              </a:r>
              <a:r>
                <a:rPr lang="es-CO" sz="1600" b="1" dirty="0">
                  <a:solidFill>
                    <a:prstClr val="black"/>
                  </a:solidFill>
                </a:rPr>
                <a:t>POT</a:t>
              </a:r>
            </a:p>
          </p:txBody>
        </p:sp>
        <p:cxnSp>
          <p:nvCxnSpPr>
            <p:cNvPr id="16" name="Conector recto 15"/>
            <p:cNvCxnSpPr>
              <a:stCxn id="8" idx="0"/>
              <a:endCxn id="8" idx="2"/>
            </p:cNvCxnSpPr>
            <p:nvPr/>
          </p:nvCxnSpPr>
          <p:spPr>
            <a:xfrm>
              <a:off x="2116768" y="1674325"/>
              <a:ext cx="0" cy="4140195"/>
            </a:xfrm>
            <a:prstGeom prst="line">
              <a:avLst/>
            </a:prstGeom>
            <a:grpFill/>
            <a:ln>
              <a:prstDash val="lgDashDotDot"/>
            </a:ln>
          </p:spPr>
          <p:style>
            <a:lnRef idx="1">
              <a:schemeClr val="accent1"/>
            </a:lnRef>
            <a:fillRef idx="0">
              <a:schemeClr val="accent1"/>
            </a:fillRef>
            <a:effectRef idx="0">
              <a:schemeClr val="accent1"/>
            </a:effectRef>
            <a:fontRef idx="minor">
              <a:schemeClr val="tx1"/>
            </a:fontRef>
          </p:style>
        </p:cxnSp>
      </p:grpSp>
      <p:grpSp>
        <p:nvGrpSpPr>
          <p:cNvPr id="32" name="Grupo 31"/>
          <p:cNvGrpSpPr/>
          <p:nvPr/>
        </p:nvGrpSpPr>
        <p:grpSpPr>
          <a:xfrm>
            <a:off x="3389901" y="1519788"/>
            <a:ext cx="4783682" cy="4140194"/>
            <a:chOff x="5512897" y="1674326"/>
            <a:chExt cx="4698120" cy="4140194"/>
          </a:xfrm>
          <a:solidFill>
            <a:schemeClr val="accent5">
              <a:lumMod val="40000"/>
              <a:lumOff val="60000"/>
            </a:schemeClr>
          </a:solidFill>
        </p:grpSpPr>
        <p:sp>
          <p:nvSpPr>
            <p:cNvPr id="9" name="Rectángulo 8"/>
            <p:cNvSpPr/>
            <p:nvPr/>
          </p:nvSpPr>
          <p:spPr>
            <a:xfrm>
              <a:off x="7072963" y="1674326"/>
              <a:ext cx="3138054" cy="4140194"/>
            </a:xfrm>
            <a:prstGeom prst="rect">
              <a:avLst/>
            </a:prstGeom>
            <a:grp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23" name="CuadroTexto 22"/>
            <p:cNvSpPr txBox="1"/>
            <p:nvPr/>
          </p:nvSpPr>
          <p:spPr>
            <a:xfrm>
              <a:off x="5584736" y="1939648"/>
              <a:ext cx="1381990" cy="830997"/>
            </a:xfrm>
            <a:prstGeom prst="rect">
              <a:avLst/>
            </a:prstGeom>
            <a:solidFill>
              <a:schemeClr val="accent6">
                <a:lumMod val="40000"/>
                <a:lumOff val="60000"/>
              </a:schemeClr>
            </a:solidFill>
          </p:spPr>
          <p:txBody>
            <a:bodyPr wrap="square" rtlCol="0">
              <a:spAutoFit/>
            </a:bodyPr>
            <a:lstStyle/>
            <a:p>
              <a:pPr algn="just"/>
              <a:r>
                <a:rPr lang="es-CO" sz="1600" dirty="0">
                  <a:solidFill>
                    <a:prstClr val="black"/>
                  </a:solidFill>
                </a:rPr>
                <a:t>Plan Nacional de Desarrollo-</a:t>
              </a:r>
              <a:r>
                <a:rPr lang="es-CO" sz="1600" b="1" dirty="0">
                  <a:solidFill>
                    <a:prstClr val="black"/>
                  </a:solidFill>
                </a:rPr>
                <a:t>PND</a:t>
              </a:r>
            </a:p>
          </p:txBody>
        </p:sp>
        <p:cxnSp>
          <p:nvCxnSpPr>
            <p:cNvPr id="25" name="Conector recto 24"/>
            <p:cNvCxnSpPr>
              <a:stCxn id="9" idx="0"/>
              <a:endCxn id="9" idx="2"/>
            </p:cNvCxnSpPr>
            <p:nvPr/>
          </p:nvCxnSpPr>
          <p:spPr>
            <a:xfrm>
              <a:off x="8641990" y="1674326"/>
              <a:ext cx="0" cy="4140194"/>
            </a:xfrm>
            <a:prstGeom prst="line">
              <a:avLst/>
            </a:prstGeom>
            <a:grpFill/>
            <a:ln>
              <a:solidFill>
                <a:srgbClr val="92D050"/>
              </a:solidFill>
              <a:prstDash val="lgDashDotDot"/>
            </a:ln>
          </p:spPr>
          <p:style>
            <a:lnRef idx="1">
              <a:schemeClr val="accent1"/>
            </a:lnRef>
            <a:fillRef idx="0">
              <a:schemeClr val="accent1"/>
            </a:fillRef>
            <a:effectRef idx="0">
              <a:schemeClr val="accent1"/>
            </a:effectRef>
            <a:fontRef idx="minor">
              <a:schemeClr val="tx1"/>
            </a:fontRef>
          </p:style>
        </p:cxnSp>
        <p:sp>
          <p:nvSpPr>
            <p:cNvPr id="26" name="CuadroTexto 25"/>
            <p:cNvSpPr txBox="1"/>
            <p:nvPr/>
          </p:nvSpPr>
          <p:spPr>
            <a:xfrm>
              <a:off x="5526166" y="2942373"/>
              <a:ext cx="1475508" cy="1077218"/>
            </a:xfrm>
            <a:prstGeom prst="rect">
              <a:avLst/>
            </a:prstGeom>
            <a:solidFill>
              <a:schemeClr val="accent6">
                <a:lumMod val="40000"/>
                <a:lumOff val="60000"/>
              </a:schemeClr>
            </a:solidFill>
          </p:spPr>
          <p:txBody>
            <a:bodyPr wrap="square" rtlCol="0">
              <a:spAutoFit/>
            </a:bodyPr>
            <a:lstStyle/>
            <a:p>
              <a:pPr algn="just"/>
              <a:r>
                <a:rPr lang="es-CO" sz="1600" dirty="0" smtClean="0">
                  <a:solidFill>
                    <a:prstClr val="black"/>
                  </a:solidFill>
                </a:rPr>
                <a:t>Plan Departamental de Desarrollo- </a:t>
              </a:r>
              <a:r>
                <a:rPr lang="es-CO" sz="1600" b="1" dirty="0" smtClean="0">
                  <a:solidFill>
                    <a:prstClr val="black"/>
                  </a:solidFill>
                </a:rPr>
                <a:t>PDD</a:t>
              </a:r>
              <a:endParaRPr lang="es-CO" sz="1600" b="1" dirty="0">
                <a:solidFill>
                  <a:prstClr val="black"/>
                </a:solidFill>
              </a:endParaRPr>
            </a:p>
          </p:txBody>
        </p:sp>
        <p:sp>
          <p:nvSpPr>
            <p:cNvPr id="27" name="CuadroTexto 26"/>
            <p:cNvSpPr txBox="1"/>
            <p:nvPr/>
          </p:nvSpPr>
          <p:spPr>
            <a:xfrm>
              <a:off x="5512897" y="4778342"/>
              <a:ext cx="1519966" cy="830997"/>
            </a:xfrm>
            <a:prstGeom prst="rect">
              <a:avLst/>
            </a:prstGeom>
            <a:solidFill>
              <a:schemeClr val="accent6">
                <a:lumMod val="40000"/>
                <a:lumOff val="60000"/>
              </a:schemeClr>
            </a:solidFill>
          </p:spPr>
          <p:txBody>
            <a:bodyPr wrap="square" rtlCol="0">
              <a:spAutoFit/>
            </a:bodyPr>
            <a:lstStyle/>
            <a:p>
              <a:pPr algn="just"/>
              <a:r>
                <a:rPr lang="es-CO" sz="1600" dirty="0" smtClean="0">
                  <a:solidFill>
                    <a:prstClr val="black"/>
                  </a:solidFill>
                </a:rPr>
                <a:t>Plan de Desarrollo Municipal- </a:t>
              </a:r>
              <a:r>
                <a:rPr lang="es-CO" sz="1600" b="1" dirty="0" smtClean="0">
                  <a:solidFill>
                    <a:prstClr val="black"/>
                  </a:solidFill>
                </a:rPr>
                <a:t>PDM </a:t>
              </a:r>
              <a:endParaRPr lang="es-CO" sz="1600" b="1" dirty="0">
                <a:solidFill>
                  <a:prstClr val="black"/>
                </a:solidFill>
              </a:endParaRPr>
            </a:p>
          </p:txBody>
        </p:sp>
        <p:sp>
          <p:nvSpPr>
            <p:cNvPr id="28" name="CuadroTexto 27"/>
            <p:cNvSpPr txBox="1"/>
            <p:nvPr/>
          </p:nvSpPr>
          <p:spPr>
            <a:xfrm>
              <a:off x="8629869" y="3096874"/>
              <a:ext cx="1451265" cy="584775"/>
            </a:xfrm>
            <a:prstGeom prst="rect">
              <a:avLst/>
            </a:prstGeom>
            <a:grpFill/>
          </p:spPr>
          <p:txBody>
            <a:bodyPr wrap="square" rtlCol="0">
              <a:spAutoFit/>
            </a:bodyPr>
            <a:lstStyle>
              <a:defPPr>
                <a:defRPr lang="es-CO"/>
              </a:defPPr>
            </a:lstStyle>
            <a:p>
              <a:pPr algn="just"/>
              <a:r>
                <a:rPr lang="es-CO" sz="1600" dirty="0">
                  <a:solidFill>
                    <a:prstClr val="black"/>
                  </a:solidFill>
                </a:rPr>
                <a:t>Plan de </a:t>
              </a:r>
              <a:r>
                <a:rPr lang="es-CO" sz="1600" dirty="0" smtClean="0">
                  <a:solidFill>
                    <a:prstClr val="black"/>
                  </a:solidFill>
                </a:rPr>
                <a:t>Acción- </a:t>
              </a:r>
              <a:r>
                <a:rPr lang="es-CO" sz="1600" b="1" dirty="0" smtClean="0">
                  <a:solidFill>
                    <a:prstClr val="black"/>
                  </a:solidFill>
                </a:rPr>
                <a:t>PA</a:t>
              </a:r>
              <a:r>
                <a:rPr lang="es-CO" sz="1600" dirty="0" smtClean="0">
                  <a:solidFill>
                    <a:prstClr val="black"/>
                  </a:solidFill>
                </a:rPr>
                <a:t> </a:t>
              </a:r>
              <a:endParaRPr lang="es-CO" sz="1600" dirty="0">
                <a:solidFill>
                  <a:prstClr val="black"/>
                </a:solidFill>
              </a:endParaRPr>
            </a:p>
          </p:txBody>
        </p:sp>
      </p:grpSp>
      <p:pic>
        <p:nvPicPr>
          <p:cNvPr id="34" name="20 Imagen" descr="DSC02652.JPG"/>
          <p:cNvPicPr/>
          <p:nvPr/>
        </p:nvPicPr>
        <p:blipFill>
          <a:blip r:embed="rId3" cstate="print"/>
          <a:stretch>
            <a:fillRect/>
          </a:stretch>
        </p:blipFill>
        <p:spPr>
          <a:xfrm>
            <a:off x="8485756" y="1269565"/>
            <a:ext cx="3276948" cy="2588426"/>
          </a:xfrm>
          <a:prstGeom prst="rect">
            <a:avLst/>
          </a:prstGeom>
        </p:spPr>
      </p:pic>
      <p:pic>
        <p:nvPicPr>
          <p:cNvPr id="35" name="25 Imagen" descr="DSC03647.JPG"/>
          <p:cNvPicPr/>
          <p:nvPr/>
        </p:nvPicPr>
        <p:blipFill>
          <a:blip r:embed="rId4" cstate="print"/>
          <a:stretch>
            <a:fillRect/>
          </a:stretch>
        </p:blipFill>
        <p:spPr>
          <a:xfrm>
            <a:off x="8485756" y="3959583"/>
            <a:ext cx="3276948" cy="2615668"/>
          </a:xfrm>
          <a:prstGeom prst="rect">
            <a:avLst/>
          </a:prstGeom>
        </p:spPr>
      </p:pic>
      <p:sp>
        <p:nvSpPr>
          <p:cNvPr id="4" name="CuadroTexto 3"/>
          <p:cNvSpPr txBox="1"/>
          <p:nvPr/>
        </p:nvSpPr>
        <p:spPr>
          <a:xfrm>
            <a:off x="1770176" y="5671711"/>
            <a:ext cx="3158250" cy="338554"/>
          </a:xfrm>
          <a:prstGeom prst="rect">
            <a:avLst/>
          </a:prstGeom>
          <a:noFill/>
        </p:spPr>
        <p:txBody>
          <a:bodyPr wrap="square" rtlCol="0">
            <a:spAutoFit/>
          </a:bodyPr>
          <a:lstStyle/>
          <a:p>
            <a:pPr algn="ctr"/>
            <a:r>
              <a:rPr lang="es-CO" sz="1600" dirty="0" smtClean="0">
                <a:solidFill>
                  <a:prstClr val="black"/>
                </a:solidFill>
              </a:rPr>
              <a:t>Autoridades de Planeación </a:t>
            </a:r>
            <a:endParaRPr lang="es-CO" sz="1600" dirty="0">
              <a:solidFill>
                <a:prstClr val="black"/>
              </a:solidFill>
            </a:endParaRPr>
          </a:p>
        </p:txBody>
      </p:sp>
      <p:sp>
        <p:nvSpPr>
          <p:cNvPr id="29" name="CuadroTexto 28"/>
          <p:cNvSpPr txBox="1"/>
          <p:nvPr/>
        </p:nvSpPr>
        <p:spPr>
          <a:xfrm>
            <a:off x="5263035" y="5679688"/>
            <a:ext cx="2693574" cy="338554"/>
          </a:xfrm>
          <a:prstGeom prst="rect">
            <a:avLst/>
          </a:prstGeom>
          <a:noFill/>
        </p:spPr>
        <p:txBody>
          <a:bodyPr wrap="square" rtlCol="0">
            <a:spAutoFit/>
          </a:bodyPr>
          <a:lstStyle>
            <a:defPPr>
              <a:defRPr lang="es-CO"/>
            </a:defPPr>
          </a:lstStyle>
          <a:p>
            <a:pPr algn="ctr"/>
            <a:r>
              <a:rPr lang="es-CO" sz="1600" dirty="0">
                <a:solidFill>
                  <a:prstClr val="black"/>
                </a:solidFill>
              </a:rPr>
              <a:t>Autoridades Ambientales</a:t>
            </a:r>
          </a:p>
        </p:txBody>
      </p:sp>
      <p:sp>
        <p:nvSpPr>
          <p:cNvPr id="36" name="CuadroTexto 35"/>
          <p:cNvSpPr txBox="1"/>
          <p:nvPr/>
        </p:nvSpPr>
        <p:spPr>
          <a:xfrm>
            <a:off x="733304" y="1983266"/>
            <a:ext cx="1002197" cy="369332"/>
          </a:xfrm>
          <a:prstGeom prst="rect">
            <a:avLst/>
          </a:prstGeom>
          <a:noFill/>
        </p:spPr>
        <p:txBody>
          <a:bodyPr wrap="none" rtlCol="0">
            <a:spAutoFit/>
          </a:bodyPr>
          <a:lstStyle/>
          <a:p>
            <a:r>
              <a:rPr lang="es-ES" dirty="0" smtClean="0">
                <a:solidFill>
                  <a:prstClr val="black"/>
                </a:solidFill>
              </a:rPr>
              <a:t>Nacional</a:t>
            </a:r>
            <a:endParaRPr lang="es-CO" dirty="0">
              <a:solidFill>
                <a:prstClr val="black"/>
              </a:solidFill>
            </a:endParaRPr>
          </a:p>
        </p:txBody>
      </p:sp>
      <p:sp>
        <p:nvSpPr>
          <p:cNvPr id="37" name="CuadroTexto 36"/>
          <p:cNvSpPr txBox="1"/>
          <p:nvPr/>
        </p:nvSpPr>
        <p:spPr>
          <a:xfrm>
            <a:off x="707084" y="3103404"/>
            <a:ext cx="990143" cy="369332"/>
          </a:xfrm>
          <a:prstGeom prst="rect">
            <a:avLst/>
          </a:prstGeom>
          <a:noFill/>
        </p:spPr>
        <p:txBody>
          <a:bodyPr wrap="none" rtlCol="0">
            <a:spAutoFit/>
          </a:bodyPr>
          <a:lstStyle/>
          <a:p>
            <a:r>
              <a:rPr lang="es-ES" dirty="0" smtClean="0">
                <a:solidFill>
                  <a:prstClr val="black"/>
                </a:solidFill>
              </a:rPr>
              <a:t>Regional</a:t>
            </a:r>
            <a:endParaRPr lang="es-CO" dirty="0">
              <a:solidFill>
                <a:prstClr val="black"/>
              </a:solidFill>
            </a:endParaRPr>
          </a:p>
        </p:txBody>
      </p:sp>
      <p:sp>
        <p:nvSpPr>
          <p:cNvPr id="38" name="CuadroTexto 37"/>
          <p:cNvSpPr txBox="1"/>
          <p:nvPr/>
        </p:nvSpPr>
        <p:spPr>
          <a:xfrm>
            <a:off x="635203" y="4835300"/>
            <a:ext cx="1114408" cy="369332"/>
          </a:xfrm>
          <a:prstGeom prst="rect">
            <a:avLst/>
          </a:prstGeom>
          <a:noFill/>
        </p:spPr>
        <p:txBody>
          <a:bodyPr wrap="none" rtlCol="0">
            <a:spAutoFit/>
          </a:bodyPr>
          <a:lstStyle/>
          <a:p>
            <a:r>
              <a:rPr lang="es-ES" dirty="0" smtClean="0">
                <a:solidFill>
                  <a:prstClr val="black"/>
                </a:solidFill>
              </a:rPr>
              <a:t>Municipal</a:t>
            </a:r>
            <a:endParaRPr lang="es-CO" dirty="0">
              <a:solidFill>
                <a:prstClr val="black"/>
              </a:solidFill>
            </a:endParaRPr>
          </a:p>
        </p:txBody>
      </p:sp>
      <p:sp>
        <p:nvSpPr>
          <p:cNvPr id="39" name="CuadroTexto 38"/>
          <p:cNvSpPr txBox="1"/>
          <p:nvPr/>
        </p:nvSpPr>
        <p:spPr>
          <a:xfrm>
            <a:off x="261801" y="3959582"/>
            <a:ext cx="1549078" cy="369332"/>
          </a:xfrm>
          <a:prstGeom prst="rect">
            <a:avLst/>
          </a:prstGeom>
          <a:noFill/>
        </p:spPr>
        <p:txBody>
          <a:bodyPr wrap="none" rtlCol="0">
            <a:spAutoFit/>
          </a:bodyPr>
          <a:lstStyle/>
          <a:p>
            <a:r>
              <a:rPr lang="es-ES" dirty="0" smtClean="0">
                <a:solidFill>
                  <a:prstClr val="black"/>
                </a:solidFill>
              </a:rPr>
              <a:t>Metropolitano</a:t>
            </a:r>
            <a:endParaRPr lang="es-CO" dirty="0">
              <a:solidFill>
                <a:prstClr val="black"/>
              </a:solidFill>
            </a:endParaRPr>
          </a:p>
        </p:txBody>
      </p:sp>
      <p:sp>
        <p:nvSpPr>
          <p:cNvPr id="40" name="CuadroTexto 39"/>
          <p:cNvSpPr txBox="1"/>
          <p:nvPr/>
        </p:nvSpPr>
        <p:spPr>
          <a:xfrm>
            <a:off x="3365036" y="3851860"/>
            <a:ext cx="1502380" cy="584775"/>
          </a:xfrm>
          <a:prstGeom prst="rect">
            <a:avLst/>
          </a:prstGeom>
          <a:noFill/>
        </p:spPr>
        <p:txBody>
          <a:bodyPr wrap="square" rtlCol="0">
            <a:spAutoFit/>
          </a:bodyPr>
          <a:lstStyle/>
          <a:p>
            <a:pPr algn="just"/>
            <a:r>
              <a:rPr lang="es-CO" sz="1600" dirty="0" smtClean="0">
                <a:solidFill>
                  <a:prstClr val="black"/>
                </a:solidFill>
              </a:rPr>
              <a:t>Hechos Metropolitanos</a:t>
            </a:r>
            <a:endParaRPr lang="es-CO" sz="1600" b="1" dirty="0">
              <a:solidFill>
                <a:prstClr val="black"/>
              </a:solidFill>
            </a:endParaRPr>
          </a:p>
        </p:txBody>
      </p:sp>
      <p:cxnSp>
        <p:nvCxnSpPr>
          <p:cNvPr id="44" name="Conector recto 43"/>
          <p:cNvCxnSpPr/>
          <p:nvPr/>
        </p:nvCxnSpPr>
        <p:spPr>
          <a:xfrm>
            <a:off x="1767435" y="2616107"/>
            <a:ext cx="64061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a:off x="1751467" y="3836974"/>
            <a:ext cx="64061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1751467" y="4539085"/>
            <a:ext cx="6406148"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uadroTexto 47"/>
          <p:cNvSpPr txBox="1"/>
          <p:nvPr/>
        </p:nvSpPr>
        <p:spPr>
          <a:xfrm>
            <a:off x="5061259" y="2740280"/>
            <a:ext cx="1502380" cy="830997"/>
          </a:xfrm>
          <a:prstGeom prst="rect">
            <a:avLst/>
          </a:prstGeom>
          <a:solidFill>
            <a:schemeClr val="accent5">
              <a:lumMod val="40000"/>
              <a:lumOff val="60000"/>
            </a:schemeClr>
          </a:solidFill>
        </p:spPr>
        <p:txBody>
          <a:bodyPr wrap="square" rtlCol="0">
            <a:spAutoFit/>
          </a:bodyPr>
          <a:lstStyle/>
          <a:p>
            <a:pPr algn="just"/>
            <a:r>
              <a:rPr lang="es-CO" sz="1600" dirty="0" smtClean="0">
                <a:solidFill>
                  <a:prstClr val="black"/>
                </a:solidFill>
              </a:rPr>
              <a:t>Plan de Gestión Ambiental Regional- </a:t>
            </a:r>
            <a:r>
              <a:rPr lang="es-CO" sz="1600" b="1" dirty="0" smtClean="0">
                <a:solidFill>
                  <a:prstClr val="black"/>
                </a:solidFill>
              </a:rPr>
              <a:t>PGAR</a:t>
            </a:r>
            <a:endParaRPr lang="es-CO" sz="1600" b="1" dirty="0">
              <a:solidFill>
                <a:prstClr val="black"/>
              </a:solidFill>
            </a:endParaRPr>
          </a:p>
        </p:txBody>
      </p:sp>
      <p:sp>
        <p:nvSpPr>
          <p:cNvPr id="31" name="CuadroTexto 30"/>
          <p:cNvSpPr txBox="1"/>
          <p:nvPr/>
        </p:nvSpPr>
        <p:spPr>
          <a:xfrm>
            <a:off x="1812992" y="3781079"/>
            <a:ext cx="1581635" cy="830997"/>
          </a:xfrm>
          <a:prstGeom prst="rect">
            <a:avLst/>
          </a:prstGeom>
          <a:noFill/>
        </p:spPr>
        <p:txBody>
          <a:bodyPr wrap="square" rtlCol="0">
            <a:spAutoFit/>
          </a:bodyPr>
          <a:lstStyle/>
          <a:p>
            <a:pPr algn="just"/>
            <a:r>
              <a:rPr lang="es-CO" sz="1600" dirty="0" smtClean="0">
                <a:solidFill>
                  <a:prstClr val="black"/>
                </a:solidFill>
              </a:rPr>
              <a:t>Lineamientos de Ordenamiento Territorial</a:t>
            </a:r>
            <a:endParaRPr lang="es-CO" sz="1600" dirty="0">
              <a:solidFill>
                <a:prstClr val="black"/>
              </a:solidFill>
            </a:endParaRPr>
          </a:p>
        </p:txBody>
      </p:sp>
      <p:sp>
        <p:nvSpPr>
          <p:cNvPr id="41" name="CuadroTexto 40"/>
          <p:cNvSpPr txBox="1"/>
          <p:nvPr/>
        </p:nvSpPr>
        <p:spPr>
          <a:xfrm>
            <a:off x="5029404" y="3792807"/>
            <a:ext cx="1581635" cy="830997"/>
          </a:xfrm>
          <a:prstGeom prst="rect">
            <a:avLst/>
          </a:prstGeom>
          <a:noFill/>
        </p:spPr>
        <p:txBody>
          <a:bodyPr wrap="square" rtlCol="0">
            <a:spAutoFit/>
          </a:bodyPr>
          <a:lstStyle/>
          <a:p>
            <a:pPr algn="just"/>
            <a:r>
              <a:rPr lang="es-CO" sz="1600" dirty="0" smtClean="0">
                <a:solidFill>
                  <a:prstClr val="black"/>
                </a:solidFill>
              </a:rPr>
              <a:t>Lineamientos de Ordenamiento Territorial</a:t>
            </a:r>
            <a:endParaRPr lang="es-CO" sz="1600" dirty="0">
              <a:solidFill>
                <a:prstClr val="black"/>
              </a:solidFill>
            </a:endParaRPr>
          </a:p>
        </p:txBody>
      </p:sp>
    </p:spTree>
    <p:extLst>
      <p:ext uri="{BB962C8B-B14F-4D97-AF65-F5344CB8AC3E}">
        <p14:creationId xmlns:p14="http://schemas.microsoft.com/office/powerpoint/2010/main" val="21746292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4051" y="5685218"/>
            <a:ext cx="2044347" cy="971747"/>
          </a:xfrm>
          <a:prstGeom prst="rect">
            <a:avLst/>
          </a:prstGeom>
        </p:spPr>
      </p:pic>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Plan de Ordenamiento Territorial Municipal </a:t>
            </a:r>
            <a:endParaRPr lang="es-CO" sz="2800" b="1" dirty="0">
              <a:solidFill>
                <a:prstClr val="black"/>
              </a:solidFill>
              <a:latin typeface="Arial Rounded MT Bold" pitchFamily="34" charset="0"/>
              <a:cs typeface="Tahoma" pitchFamily="34" charset="0"/>
            </a:endParaRPr>
          </a:p>
        </p:txBody>
      </p:sp>
      <p:pic>
        <p:nvPicPr>
          <p:cNvPr id="6" name="Imagen 5" descr="D:\1.A.INFORME de gestion PROGRAMA I y II consolidado\Acompañamiento_ambientales_mpio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0445" y="745614"/>
            <a:ext cx="4471555" cy="6039650"/>
          </a:xfrm>
          <a:prstGeom prst="rect">
            <a:avLst/>
          </a:prstGeom>
          <a:noFill/>
          <a:ln>
            <a:noFill/>
          </a:ln>
        </p:spPr>
      </p:pic>
      <p:sp>
        <p:nvSpPr>
          <p:cNvPr id="5" name="CuadroTexto 4"/>
          <p:cNvSpPr txBox="1"/>
          <p:nvPr/>
        </p:nvSpPr>
        <p:spPr>
          <a:xfrm>
            <a:off x="945573" y="1257060"/>
            <a:ext cx="6042313" cy="5016758"/>
          </a:xfrm>
          <a:prstGeom prst="rect">
            <a:avLst/>
          </a:prstGeom>
          <a:noFill/>
        </p:spPr>
        <p:txBody>
          <a:bodyPr wrap="square" rtlCol="0">
            <a:spAutoFit/>
          </a:bodyPr>
          <a:lstStyle/>
          <a:p>
            <a:pPr marL="342900" indent="-342900" algn="just">
              <a:buFontTx/>
              <a:buBlip>
                <a:blip r:embed="rId4"/>
              </a:buBlip>
            </a:pPr>
            <a:r>
              <a:rPr lang="es-CO" sz="1600" dirty="0" smtClean="0">
                <a:solidFill>
                  <a:prstClr val="black"/>
                </a:solidFill>
                <a:latin typeface="Calibri Light"/>
              </a:rPr>
              <a:t>El Alcalde evalúa su Plan de Ordenamiento Territorial y determina si requiere revisión, según sus componentes de corto, mediano o largo plazo. </a:t>
            </a:r>
          </a:p>
          <a:p>
            <a:pPr algn="just"/>
            <a:endParaRPr lang="es-CO" sz="1600" dirty="0" smtClean="0">
              <a:solidFill>
                <a:prstClr val="black"/>
              </a:solidFill>
              <a:latin typeface="Calibri Light"/>
            </a:endParaRPr>
          </a:p>
          <a:p>
            <a:pPr marL="342900" indent="-342900" algn="just">
              <a:buFontTx/>
              <a:buBlip>
                <a:blip r:embed="rId4"/>
              </a:buBlip>
            </a:pPr>
            <a:r>
              <a:rPr lang="es-CO" sz="1600" dirty="0" smtClean="0">
                <a:solidFill>
                  <a:prstClr val="black"/>
                </a:solidFill>
                <a:latin typeface="Calibri Light"/>
              </a:rPr>
              <a:t>CORANTIOQUIA orienta a los municipios en la incorporación de los asuntos y las determinantes ambientales. </a:t>
            </a:r>
          </a:p>
          <a:p>
            <a:pPr algn="just"/>
            <a:endParaRPr lang="es-CO" sz="1600" dirty="0" smtClean="0">
              <a:solidFill>
                <a:prstClr val="black"/>
              </a:solidFill>
              <a:latin typeface="Calibri Light"/>
            </a:endParaRPr>
          </a:p>
          <a:p>
            <a:pPr marL="342900" indent="-342900" algn="just">
              <a:buFontTx/>
              <a:buBlip>
                <a:blip r:embed="rId4"/>
              </a:buBlip>
            </a:pPr>
            <a:r>
              <a:rPr lang="es-CO" sz="1600" dirty="0" smtClean="0">
                <a:solidFill>
                  <a:prstClr val="black"/>
                </a:solidFill>
                <a:latin typeface="Calibri Light"/>
              </a:rPr>
              <a:t>El Municipio elabora el proyecto de POT con sus documentos técnicos de soporte y el Alcalde lo presenta a Corantioquia.</a:t>
            </a:r>
          </a:p>
          <a:p>
            <a:pPr algn="just"/>
            <a:endParaRPr lang="es-CO" sz="1600" dirty="0">
              <a:solidFill>
                <a:prstClr val="black"/>
              </a:solidFill>
              <a:latin typeface="Calibri Light"/>
            </a:endParaRPr>
          </a:p>
          <a:p>
            <a:pPr marL="342900" indent="-342900" algn="just">
              <a:buFontTx/>
              <a:buBlip>
                <a:blip r:embed="rId4"/>
              </a:buBlip>
            </a:pPr>
            <a:r>
              <a:rPr lang="es-CO" sz="1600" dirty="0" smtClean="0">
                <a:solidFill>
                  <a:prstClr val="black"/>
                </a:solidFill>
                <a:latin typeface="Calibri Light"/>
              </a:rPr>
              <a:t>El Alcalde y CORANTIOQUIA con el liderazgo del Jefe Territorial conciertan los </a:t>
            </a:r>
            <a:r>
              <a:rPr lang="es-CO" sz="1600" dirty="0">
                <a:solidFill>
                  <a:prstClr val="black"/>
                </a:solidFill>
                <a:latin typeface="Calibri Light"/>
              </a:rPr>
              <a:t>asuntos exclusivamente ambientales. </a:t>
            </a:r>
            <a:endParaRPr lang="es-CO" sz="1600" dirty="0" smtClean="0">
              <a:solidFill>
                <a:prstClr val="black"/>
              </a:solidFill>
              <a:latin typeface="Calibri Light"/>
            </a:endParaRPr>
          </a:p>
          <a:p>
            <a:pPr algn="just"/>
            <a:endParaRPr lang="es-CO" sz="1600" dirty="0">
              <a:solidFill>
                <a:prstClr val="black"/>
              </a:solidFill>
              <a:latin typeface="Calibri Light"/>
            </a:endParaRPr>
          </a:p>
          <a:p>
            <a:pPr marL="342900" indent="-342900" algn="just">
              <a:buFontTx/>
              <a:buBlip>
                <a:blip r:embed="rId4"/>
              </a:buBlip>
            </a:pPr>
            <a:r>
              <a:rPr lang="es-CO" sz="1600" dirty="0" smtClean="0">
                <a:solidFill>
                  <a:prstClr val="black"/>
                </a:solidFill>
                <a:latin typeface="Calibri Light"/>
              </a:rPr>
              <a:t>El Alcalde deberá realizar seguimiento y evaluación al Plan de Ordenamiento Territorial-POT, a través del expediente municipal. </a:t>
            </a:r>
          </a:p>
          <a:p>
            <a:pPr algn="just"/>
            <a:endParaRPr lang="es-CO" sz="1600" dirty="0" smtClean="0">
              <a:solidFill>
                <a:prstClr val="black"/>
              </a:solidFill>
              <a:latin typeface="Calibri Light"/>
            </a:endParaRPr>
          </a:p>
          <a:p>
            <a:pPr marL="342900" indent="-342900" algn="just">
              <a:buFontTx/>
              <a:buBlip>
                <a:blip r:embed="rId4"/>
              </a:buBlip>
            </a:pPr>
            <a:r>
              <a:rPr lang="es-CO" sz="1600" dirty="0" smtClean="0">
                <a:solidFill>
                  <a:prstClr val="black"/>
                </a:solidFill>
                <a:latin typeface="Calibri Light"/>
              </a:rPr>
              <a:t>CORANTIOQUIA hace seguimiento a la implementación de las determinantes y asuntos ambientales.</a:t>
            </a:r>
          </a:p>
          <a:p>
            <a:pPr marL="342900" indent="-342900" algn="just">
              <a:buFontTx/>
              <a:buBlip>
                <a:blip r:embed="rId4"/>
              </a:buBlip>
            </a:pPr>
            <a:endParaRPr lang="es-CO" sz="1600" dirty="0">
              <a:solidFill>
                <a:prstClr val="black"/>
              </a:solidFill>
              <a:latin typeface="Calibri Light"/>
            </a:endParaRPr>
          </a:p>
          <a:p>
            <a:pPr marL="342900" indent="-342900" algn="just">
              <a:buFontTx/>
              <a:buBlip>
                <a:blip r:embed="rId4"/>
              </a:buBlip>
            </a:pPr>
            <a:endParaRPr lang="es-CO" sz="1600" dirty="0">
              <a:solidFill>
                <a:prstClr val="black"/>
              </a:solidFill>
              <a:latin typeface="Calibri Light"/>
            </a:endParaRPr>
          </a:p>
        </p:txBody>
      </p:sp>
    </p:spTree>
    <p:extLst>
      <p:ext uri="{BB962C8B-B14F-4D97-AF65-F5344CB8AC3E}">
        <p14:creationId xmlns:p14="http://schemas.microsoft.com/office/powerpoint/2010/main" val="181101834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945573" y="222394"/>
            <a:ext cx="10642825" cy="523220"/>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Armonización Ambiental del Plan de Desarrollo </a:t>
            </a:r>
            <a:endParaRPr lang="es-CO" sz="2800" b="1" dirty="0">
              <a:solidFill>
                <a:prstClr val="black"/>
              </a:solidFill>
              <a:latin typeface="Arial Rounded MT Bold" pitchFamily="34" charset="0"/>
              <a:cs typeface="Tahoma" pitchFamily="34" charset="0"/>
            </a:endParaRPr>
          </a:p>
        </p:txBody>
      </p:sp>
      <p:sp>
        <p:nvSpPr>
          <p:cNvPr id="21" name="CuadroTexto 20"/>
          <p:cNvSpPr txBox="1"/>
          <p:nvPr/>
        </p:nvSpPr>
        <p:spPr>
          <a:xfrm>
            <a:off x="842746" y="2472649"/>
            <a:ext cx="10848477" cy="1754326"/>
          </a:xfrm>
          <a:prstGeom prst="rect">
            <a:avLst/>
          </a:prstGeom>
          <a:solidFill>
            <a:schemeClr val="bg1"/>
          </a:solidFill>
        </p:spPr>
        <p:txBody>
          <a:bodyPr wrap="square" rtlCol="0">
            <a:spAutoFit/>
          </a:bodyPr>
          <a:lstStyle/>
          <a:p>
            <a:pPr marL="342900" indent="-342900" algn="just">
              <a:buFontTx/>
              <a:buBlip>
                <a:blip r:embed="rId2"/>
              </a:buBlip>
            </a:pPr>
            <a:r>
              <a:rPr lang="es-CO" dirty="0">
                <a:solidFill>
                  <a:prstClr val="black"/>
                </a:solidFill>
                <a:latin typeface="Calibri Light"/>
              </a:rPr>
              <a:t>La preparación de los Planes de Desarrollo se debe adelantar con la </a:t>
            </a:r>
            <a:r>
              <a:rPr lang="es-CO" dirty="0" smtClean="0">
                <a:solidFill>
                  <a:prstClr val="black"/>
                </a:solidFill>
                <a:latin typeface="Calibri Light"/>
              </a:rPr>
              <a:t>Asesoría </a:t>
            </a:r>
            <a:r>
              <a:rPr lang="es-CO" dirty="0">
                <a:solidFill>
                  <a:prstClr val="black"/>
                </a:solidFill>
                <a:latin typeface="Calibri Light"/>
              </a:rPr>
              <a:t>de CORANTIOQUIA</a:t>
            </a:r>
            <a:r>
              <a:rPr lang="es-CO" dirty="0" smtClean="0">
                <a:solidFill>
                  <a:prstClr val="black"/>
                </a:solidFill>
                <a:latin typeface="Calibri Light"/>
              </a:rPr>
              <a:t>.</a:t>
            </a:r>
          </a:p>
          <a:p>
            <a:pPr algn="just"/>
            <a:endParaRPr lang="es-CO" dirty="0" smtClean="0">
              <a:solidFill>
                <a:prstClr val="black"/>
              </a:solidFill>
              <a:latin typeface="Calibri Light"/>
            </a:endParaRPr>
          </a:p>
          <a:p>
            <a:pPr marL="342900" indent="-342900" algn="just">
              <a:buFontTx/>
              <a:buBlip>
                <a:blip r:embed="rId2"/>
              </a:buBlip>
            </a:pPr>
            <a:r>
              <a:rPr lang="es-CO" dirty="0" smtClean="0">
                <a:solidFill>
                  <a:prstClr val="black"/>
                </a:solidFill>
                <a:latin typeface="Calibri Light"/>
              </a:rPr>
              <a:t>La </a:t>
            </a:r>
            <a:r>
              <a:rPr lang="es-CO" dirty="0">
                <a:solidFill>
                  <a:prstClr val="black"/>
                </a:solidFill>
                <a:latin typeface="Calibri Light"/>
              </a:rPr>
              <a:t>C</a:t>
            </a:r>
            <a:r>
              <a:rPr lang="es-CO" dirty="0" smtClean="0">
                <a:solidFill>
                  <a:prstClr val="black"/>
                </a:solidFill>
                <a:latin typeface="Calibri Light"/>
              </a:rPr>
              <a:t>orporación </a:t>
            </a:r>
            <a:r>
              <a:rPr lang="es-CO" dirty="0">
                <a:solidFill>
                  <a:prstClr val="black"/>
                </a:solidFill>
                <a:latin typeface="Calibri Light"/>
              </a:rPr>
              <a:t>debe </a:t>
            </a:r>
            <a:r>
              <a:rPr lang="es-CO" dirty="0" smtClean="0">
                <a:solidFill>
                  <a:prstClr val="black"/>
                </a:solidFill>
                <a:latin typeface="Calibri Light"/>
              </a:rPr>
              <a:t>suministrar toda la  </a:t>
            </a:r>
            <a:r>
              <a:rPr lang="es-CO" dirty="0">
                <a:solidFill>
                  <a:prstClr val="black"/>
                </a:solidFill>
                <a:latin typeface="Calibri Light"/>
              </a:rPr>
              <a:t>información relacionada </a:t>
            </a:r>
            <a:r>
              <a:rPr lang="es-CO" dirty="0" smtClean="0">
                <a:solidFill>
                  <a:prstClr val="black"/>
                </a:solidFill>
                <a:latin typeface="Calibri Light"/>
              </a:rPr>
              <a:t>el municipio. </a:t>
            </a:r>
            <a:endParaRPr lang="es-CO" dirty="0">
              <a:solidFill>
                <a:prstClr val="black"/>
              </a:solidFill>
              <a:latin typeface="Calibri Light"/>
            </a:endParaRPr>
          </a:p>
          <a:p>
            <a:pPr marL="342900" indent="-342900" algn="just">
              <a:buFontTx/>
              <a:buBlip>
                <a:blip r:embed="rId2"/>
              </a:buBlip>
            </a:pPr>
            <a:endParaRPr lang="es-CO" dirty="0">
              <a:solidFill>
                <a:prstClr val="black"/>
              </a:solidFill>
              <a:latin typeface="Calibri Light"/>
            </a:endParaRPr>
          </a:p>
          <a:p>
            <a:pPr marL="342900" indent="-342900" algn="just">
              <a:buFontTx/>
              <a:buBlip>
                <a:blip r:embed="rId2"/>
              </a:buBlip>
            </a:pPr>
            <a:r>
              <a:rPr lang="es-CO" dirty="0" smtClean="0">
                <a:solidFill>
                  <a:prstClr val="black"/>
                </a:solidFill>
                <a:latin typeface="Calibri Light"/>
              </a:rPr>
              <a:t>La </a:t>
            </a:r>
            <a:r>
              <a:rPr lang="es-CO" dirty="0">
                <a:solidFill>
                  <a:prstClr val="black"/>
                </a:solidFill>
                <a:latin typeface="Calibri Light"/>
              </a:rPr>
              <a:t>Corporación revisará,  </a:t>
            </a:r>
            <a:r>
              <a:rPr lang="es-CO" dirty="0" smtClean="0">
                <a:solidFill>
                  <a:prstClr val="black"/>
                </a:solidFill>
                <a:latin typeface="Calibri Light"/>
              </a:rPr>
              <a:t>constatará  </a:t>
            </a:r>
            <a:r>
              <a:rPr lang="es-CO" dirty="0">
                <a:solidFill>
                  <a:prstClr val="black"/>
                </a:solidFill>
                <a:latin typeface="Calibri Light"/>
              </a:rPr>
              <a:t>la armonización con los planes regionales y dispondrá de un término no superior a quince (15)  </a:t>
            </a:r>
            <a:r>
              <a:rPr lang="es-CO" dirty="0" smtClean="0">
                <a:solidFill>
                  <a:prstClr val="black"/>
                </a:solidFill>
                <a:latin typeface="Calibri Light"/>
              </a:rPr>
              <a:t>para enviar el concepto.</a:t>
            </a:r>
            <a:endParaRPr lang="es-CO" dirty="0">
              <a:solidFill>
                <a:prstClr val="black"/>
              </a:solidFill>
              <a:latin typeface="Calibri Light"/>
            </a:endParaRPr>
          </a:p>
        </p:txBody>
      </p:sp>
    </p:spTree>
    <p:extLst>
      <p:ext uri="{BB962C8B-B14F-4D97-AF65-F5344CB8AC3E}">
        <p14:creationId xmlns:p14="http://schemas.microsoft.com/office/powerpoint/2010/main" val="204057533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945573" y="222394"/>
            <a:ext cx="10642825" cy="523220"/>
          </a:xfrm>
          <a:prstGeom prst="rect">
            <a:avLst/>
          </a:prstGeom>
          <a:noFill/>
        </p:spPr>
        <p:txBody>
          <a:bodyPr wrap="square" rtlCol="0">
            <a:spAutoFit/>
          </a:bodyPr>
          <a:lstStyle/>
          <a:p>
            <a:pPr algn="ctr"/>
            <a:r>
              <a:rPr lang="es-CO" sz="2800" b="1" dirty="0" smtClean="0">
                <a:solidFill>
                  <a:prstClr val="black"/>
                </a:solidFill>
                <a:latin typeface="Arial Rounded MT Bold" pitchFamily="34" charset="0"/>
                <a:cs typeface="Tahoma" pitchFamily="34" charset="0"/>
              </a:rPr>
              <a:t>Armonización Ambiental del Plan de Desarrollo </a:t>
            </a:r>
            <a:endParaRPr lang="es-CO" sz="2800" b="1" dirty="0">
              <a:solidFill>
                <a:prstClr val="black"/>
              </a:solidFill>
              <a:latin typeface="Arial Rounded MT Bold" pitchFamily="34" charset="0"/>
              <a:cs typeface="Tahoma" pitchFamily="34" charset="0"/>
            </a:endParaRPr>
          </a:p>
        </p:txBody>
      </p:sp>
      <p:sp>
        <p:nvSpPr>
          <p:cNvPr id="4" name="Flecha derecha 3"/>
          <p:cNvSpPr/>
          <p:nvPr/>
        </p:nvSpPr>
        <p:spPr>
          <a:xfrm>
            <a:off x="321808" y="802777"/>
            <a:ext cx="11715042" cy="1134786"/>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prstClr val="white"/>
                </a:solidFill>
                <a:latin typeface="Calibri Light" panose="020F0302020204030204"/>
              </a:rPr>
              <a:t>Plan de Desarrollo Municipal </a:t>
            </a:r>
            <a:endParaRPr lang="es-CO" sz="2400" b="1" dirty="0">
              <a:solidFill>
                <a:prstClr val="white"/>
              </a:solidFill>
              <a:latin typeface="Calibri Light" panose="020F0302020204030204"/>
            </a:endParaRPr>
          </a:p>
        </p:txBody>
      </p:sp>
      <p:sp>
        <p:nvSpPr>
          <p:cNvPr id="29" name="CuadroTexto 28"/>
          <p:cNvSpPr txBox="1"/>
          <p:nvPr/>
        </p:nvSpPr>
        <p:spPr>
          <a:xfrm>
            <a:off x="3278007" y="2856262"/>
            <a:ext cx="2155060" cy="2062103"/>
          </a:xfrm>
          <a:prstGeom prst="rect">
            <a:avLst/>
          </a:prstGeom>
          <a:noFill/>
          <a:ln w="28575">
            <a:solidFill>
              <a:srgbClr val="92D050"/>
            </a:solidFill>
          </a:ln>
        </p:spPr>
        <p:txBody>
          <a:bodyPr wrap="square" rtlCol="0">
            <a:spAutoFit/>
          </a:bodyPr>
          <a:lstStyle>
            <a:defPPr>
              <a:defRPr lang="es-CO"/>
            </a:defPPr>
            <a:lvl1pPr algn="just">
              <a:defRPr sz="1600"/>
            </a:lvl1pPr>
          </a:lstStyle>
          <a:p>
            <a:r>
              <a:rPr lang="es-CO" b="1" dirty="0" smtClean="0">
                <a:solidFill>
                  <a:prstClr val="black"/>
                </a:solidFill>
              </a:rPr>
              <a:t>Encuentros subregionales</a:t>
            </a:r>
          </a:p>
          <a:p>
            <a:r>
              <a:rPr lang="es-CO" dirty="0" smtClean="0">
                <a:solidFill>
                  <a:prstClr val="black"/>
                </a:solidFill>
              </a:rPr>
              <a:t>La Formulación </a:t>
            </a:r>
            <a:r>
              <a:rPr lang="es-CO" dirty="0">
                <a:solidFill>
                  <a:prstClr val="black"/>
                </a:solidFill>
              </a:rPr>
              <a:t>de Plan de </a:t>
            </a:r>
            <a:r>
              <a:rPr lang="es-CO" dirty="0" smtClean="0">
                <a:solidFill>
                  <a:prstClr val="black"/>
                </a:solidFill>
              </a:rPr>
              <a:t>Acción de Corantioquia como aporte a la Formulación del Plan de Desarrollo Municipal</a:t>
            </a:r>
            <a:endParaRPr lang="es-CO" dirty="0">
              <a:solidFill>
                <a:prstClr val="black"/>
              </a:solidFill>
            </a:endParaRPr>
          </a:p>
        </p:txBody>
      </p:sp>
      <p:sp>
        <p:nvSpPr>
          <p:cNvPr id="30" name="CuadroTexto 29"/>
          <p:cNvSpPr txBox="1"/>
          <p:nvPr/>
        </p:nvSpPr>
        <p:spPr>
          <a:xfrm>
            <a:off x="376572" y="3102483"/>
            <a:ext cx="2713106" cy="1569660"/>
          </a:xfrm>
          <a:prstGeom prst="rect">
            <a:avLst/>
          </a:prstGeom>
          <a:noFill/>
          <a:ln w="28575">
            <a:solidFill>
              <a:srgbClr val="92D050"/>
            </a:solidFill>
          </a:ln>
        </p:spPr>
        <p:txBody>
          <a:bodyPr wrap="square" rtlCol="0">
            <a:spAutoFit/>
          </a:bodyPr>
          <a:lstStyle/>
          <a:p>
            <a:pPr algn="just"/>
            <a:r>
              <a:rPr lang="es-CO" sz="1600" dirty="0" smtClean="0">
                <a:solidFill>
                  <a:prstClr val="black"/>
                </a:solidFill>
              </a:rPr>
              <a:t>Documento de </a:t>
            </a:r>
            <a:r>
              <a:rPr lang="es-CO" sz="1600" b="1" dirty="0" smtClean="0">
                <a:solidFill>
                  <a:prstClr val="black"/>
                </a:solidFill>
              </a:rPr>
              <a:t>Referentes ambientales.</a:t>
            </a:r>
          </a:p>
          <a:p>
            <a:pPr algn="just"/>
            <a:endParaRPr lang="es-ES" sz="1600" dirty="0" smtClean="0">
              <a:solidFill>
                <a:prstClr val="black"/>
              </a:solidFill>
            </a:endParaRPr>
          </a:p>
          <a:p>
            <a:pPr algn="just"/>
            <a:r>
              <a:rPr lang="es-ES" sz="1600" b="1" dirty="0" smtClean="0">
                <a:solidFill>
                  <a:prstClr val="black"/>
                </a:solidFill>
              </a:rPr>
              <a:t>Taller</a:t>
            </a:r>
            <a:r>
              <a:rPr lang="es-ES" sz="1600" dirty="0" smtClean="0">
                <a:solidFill>
                  <a:prstClr val="black"/>
                </a:solidFill>
              </a:rPr>
              <a:t> de identificación de  problemáticas y prioridades de cada municipio</a:t>
            </a:r>
            <a:endParaRPr lang="es-CO" sz="1600" b="1" dirty="0">
              <a:solidFill>
                <a:prstClr val="black"/>
              </a:solidFill>
            </a:endParaRPr>
          </a:p>
        </p:txBody>
      </p:sp>
      <p:sp>
        <p:nvSpPr>
          <p:cNvPr id="20" name="CuadroTexto 19"/>
          <p:cNvSpPr txBox="1"/>
          <p:nvPr/>
        </p:nvSpPr>
        <p:spPr>
          <a:xfrm>
            <a:off x="354297" y="2343374"/>
            <a:ext cx="2735381" cy="338554"/>
          </a:xfrm>
          <a:prstGeom prst="rect">
            <a:avLst/>
          </a:prstGeom>
          <a:solidFill>
            <a:schemeClr val="accent6">
              <a:lumMod val="20000"/>
              <a:lumOff val="80000"/>
            </a:schemeClr>
          </a:solidFill>
          <a:ln>
            <a:solidFill>
              <a:srgbClr val="92D050"/>
            </a:solidFill>
          </a:ln>
        </p:spPr>
        <p:txBody>
          <a:bodyPr wrap="square" rtlCol="0">
            <a:spAutoFit/>
          </a:bodyPr>
          <a:lstStyle/>
          <a:p>
            <a:pPr algn="ctr"/>
            <a:r>
              <a:rPr lang="es-CO" sz="1600" b="1" dirty="0" smtClean="0">
                <a:solidFill>
                  <a:prstClr val="black"/>
                </a:solidFill>
              </a:rPr>
              <a:t>Noviembre 2015 a </a:t>
            </a:r>
            <a:r>
              <a:rPr lang="es-CO" sz="1600" b="1" dirty="0">
                <a:solidFill>
                  <a:prstClr val="black"/>
                </a:solidFill>
              </a:rPr>
              <a:t>Enero 2016</a:t>
            </a:r>
          </a:p>
        </p:txBody>
      </p:sp>
      <p:sp>
        <p:nvSpPr>
          <p:cNvPr id="31" name="CuadroTexto 30"/>
          <p:cNvSpPr txBox="1"/>
          <p:nvPr/>
        </p:nvSpPr>
        <p:spPr>
          <a:xfrm>
            <a:off x="3269240" y="2350588"/>
            <a:ext cx="2180574" cy="338554"/>
          </a:xfrm>
          <a:prstGeom prst="rect">
            <a:avLst/>
          </a:prstGeom>
          <a:solidFill>
            <a:schemeClr val="accent6">
              <a:lumMod val="20000"/>
              <a:lumOff val="80000"/>
            </a:schemeClr>
          </a:solidFill>
          <a:ln>
            <a:solidFill>
              <a:srgbClr val="92D050"/>
            </a:solidFill>
          </a:ln>
        </p:spPr>
        <p:txBody>
          <a:bodyPr wrap="square" rtlCol="0">
            <a:spAutoFit/>
          </a:bodyPr>
          <a:lstStyle/>
          <a:p>
            <a:pPr algn="ctr"/>
            <a:r>
              <a:rPr lang="es-CO" sz="1600" b="1" dirty="0" smtClean="0">
                <a:solidFill>
                  <a:prstClr val="black"/>
                </a:solidFill>
              </a:rPr>
              <a:t>Febrero de 2016</a:t>
            </a:r>
            <a:endParaRPr lang="es-CO" sz="1600" b="1" dirty="0">
              <a:solidFill>
                <a:prstClr val="black"/>
              </a:solidFill>
            </a:endParaRPr>
          </a:p>
        </p:txBody>
      </p:sp>
      <p:sp>
        <p:nvSpPr>
          <p:cNvPr id="34" name="CuadroTexto 33"/>
          <p:cNvSpPr txBox="1"/>
          <p:nvPr/>
        </p:nvSpPr>
        <p:spPr>
          <a:xfrm>
            <a:off x="5627678" y="2363679"/>
            <a:ext cx="2114224" cy="338554"/>
          </a:xfrm>
          <a:prstGeom prst="rect">
            <a:avLst/>
          </a:prstGeom>
          <a:solidFill>
            <a:schemeClr val="accent6">
              <a:lumMod val="20000"/>
              <a:lumOff val="80000"/>
            </a:schemeClr>
          </a:solidFill>
          <a:ln>
            <a:solidFill>
              <a:srgbClr val="92D050"/>
            </a:solidFill>
          </a:ln>
        </p:spPr>
        <p:txBody>
          <a:bodyPr wrap="square" rtlCol="0">
            <a:spAutoFit/>
          </a:bodyPr>
          <a:lstStyle/>
          <a:p>
            <a:pPr algn="ctr"/>
            <a:r>
              <a:rPr lang="es-CO" sz="1600" b="1" dirty="0" smtClean="0">
                <a:solidFill>
                  <a:prstClr val="black"/>
                </a:solidFill>
              </a:rPr>
              <a:t>Marzo  de 2016</a:t>
            </a:r>
            <a:endParaRPr lang="es-CO" sz="1600" b="1" dirty="0">
              <a:solidFill>
                <a:prstClr val="black"/>
              </a:solidFill>
            </a:endParaRPr>
          </a:p>
        </p:txBody>
      </p:sp>
      <p:sp>
        <p:nvSpPr>
          <p:cNvPr id="35" name="CuadroTexto 34"/>
          <p:cNvSpPr txBox="1"/>
          <p:nvPr/>
        </p:nvSpPr>
        <p:spPr>
          <a:xfrm>
            <a:off x="5613784" y="3425648"/>
            <a:ext cx="2097102" cy="923330"/>
          </a:xfrm>
          <a:prstGeom prst="rect">
            <a:avLst/>
          </a:prstGeom>
          <a:noFill/>
          <a:ln w="28575">
            <a:solidFill>
              <a:srgbClr val="92D050"/>
            </a:solidFill>
          </a:ln>
        </p:spPr>
        <p:txBody>
          <a:bodyPr wrap="square" rtlCol="0">
            <a:spAutoFit/>
          </a:bodyPr>
          <a:lstStyle>
            <a:defPPr>
              <a:defRPr lang="es-CO"/>
            </a:defPPr>
            <a:lvl1pPr algn="just">
              <a:defRPr sz="1600"/>
            </a:lvl1pPr>
          </a:lstStyle>
          <a:p>
            <a:endParaRPr lang="es-CO" sz="600" dirty="0" smtClean="0">
              <a:solidFill>
                <a:prstClr val="black"/>
              </a:solidFill>
            </a:endParaRPr>
          </a:p>
          <a:p>
            <a:r>
              <a:rPr lang="es-CO" b="1" dirty="0" smtClean="0">
                <a:solidFill>
                  <a:prstClr val="black"/>
                </a:solidFill>
              </a:rPr>
              <a:t>Asesoría</a:t>
            </a:r>
            <a:r>
              <a:rPr lang="es-CO" dirty="0" smtClean="0">
                <a:solidFill>
                  <a:prstClr val="black"/>
                </a:solidFill>
              </a:rPr>
              <a:t> </a:t>
            </a:r>
            <a:r>
              <a:rPr lang="es-CO" b="1" dirty="0" smtClean="0">
                <a:solidFill>
                  <a:prstClr val="black"/>
                </a:solidFill>
              </a:rPr>
              <a:t>a cada Municipio</a:t>
            </a:r>
            <a:r>
              <a:rPr lang="es-CO" dirty="0" smtClean="0">
                <a:solidFill>
                  <a:prstClr val="black"/>
                </a:solidFill>
              </a:rPr>
              <a:t> por parte de la Oficina Territorial</a:t>
            </a:r>
            <a:endParaRPr lang="es-CO" dirty="0">
              <a:solidFill>
                <a:prstClr val="black"/>
              </a:solidFill>
            </a:endParaRPr>
          </a:p>
        </p:txBody>
      </p:sp>
      <p:sp>
        <p:nvSpPr>
          <p:cNvPr id="5" name="CuadroTexto 4"/>
          <p:cNvSpPr txBox="1"/>
          <p:nvPr/>
        </p:nvSpPr>
        <p:spPr>
          <a:xfrm>
            <a:off x="1113579" y="1750215"/>
            <a:ext cx="1316972" cy="369332"/>
          </a:xfrm>
          <a:prstGeom prst="rect">
            <a:avLst/>
          </a:prstGeom>
          <a:noFill/>
        </p:spPr>
        <p:txBody>
          <a:bodyPr wrap="square" rtlCol="0">
            <a:spAutoFit/>
          </a:bodyPr>
          <a:lstStyle/>
          <a:p>
            <a:r>
              <a:rPr lang="es-CO" b="1" dirty="0" smtClean="0">
                <a:solidFill>
                  <a:prstClr val="black"/>
                </a:solidFill>
                <a:latin typeface="Calibri Light" panose="020F0302020204030204"/>
              </a:rPr>
              <a:t>Preparación</a:t>
            </a:r>
            <a:endParaRPr lang="es-CO" b="1" dirty="0">
              <a:solidFill>
                <a:prstClr val="black"/>
              </a:solidFill>
              <a:latin typeface="Calibri Light" panose="020F0302020204030204"/>
            </a:endParaRPr>
          </a:p>
        </p:txBody>
      </p:sp>
      <p:sp>
        <p:nvSpPr>
          <p:cNvPr id="14" name="CuadroTexto 13"/>
          <p:cNvSpPr txBox="1"/>
          <p:nvPr/>
        </p:nvSpPr>
        <p:spPr>
          <a:xfrm>
            <a:off x="4736420" y="1750215"/>
            <a:ext cx="1341416" cy="369332"/>
          </a:xfrm>
          <a:prstGeom prst="rect">
            <a:avLst/>
          </a:prstGeom>
          <a:noFill/>
        </p:spPr>
        <p:txBody>
          <a:bodyPr wrap="square" rtlCol="0">
            <a:spAutoFit/>
          </a:bodyPr>
          <a:lstStyle/>
          <a:p>
            <a:r>
              <a:rPr lang="es-CO" b="1" dirty="0" smtClean="0">
                <a:solidFill>
                  <a:prstClr val="black"/>
                </a:solidFill>
                <a:latin typeface="Calibri Light" panose="020F0302020204030204"/>
              </a:rPr>
              <a:t>Formulación</a:t>
            </a:r>
            <a:endParaRPr lang="es-CO" b="1" dirty="0">
              <a:solidFill>
                <a:prstClr val="black"/>
              </a:solidFill>
              <a:latin typeface="Calibri Light" panose="020F0302020204030204"/>
            </a:endParaRPr>
          </a:p>
        </p:txBody>
      </p:sp>
      <p:sp>
        <p:nvSpPr>
          <p:cNvPr id="16" name="CuadroTexto 15"/>
          <p:cNvSpPr txBox="1"/>
          <p:nvPr/>
        </p:nvSpPr>
        <p:spPr>
          <a:xfrm>
            <a:off x="8561650" y="1795638"/>
            <a:ext cx="991385" cy="369332"/>
          </a:xfrm>
          <a:prstGeom prst="rect">
            <a:avLst/>
          </a:prstGeom>
          <a:noFill/>
        </p:spPr>
        <p:txBody>
          <a:bodyPr wrap="square" rtlCol="0">
            <a:spAutoFit/>
          </a:bodyPr>
          <a:lstStyle/>
          <a:p>
            <a:r>
              <a:rPr lang="es-ES" b="1" dirty="0" smtClean="0">
                <a:solidFill>
                  <a:prstClr val="black"/>
                </a:solidFill>
                <a:latin typeface="Calibri Light" panose="020F0302020204030204"/>
              </a:rPr>
              <a:t>Consulta</a:t>
            </a:r>
            <a:endParaRPr lang="es-CO" b="1" dirty="0">
              <a:solidFill>
                <a:prstClr val="black"/>
              </a:solidFill>
              <a:latin typeface="Calibri Light" panose="020F0302020204030204"/>
            </a:endParaRPr>
          </a:p>
        </p:txBody>
      </p:sp>
      <p:sp>
        <p:nvSpPr>
          <p:cNvPr id="17" name="Flecha derecha 16"/>
          <p:cNvSpPr/>
          <p:nvPr/>
        </p:nvSpPr>
        <p:spPr>
          <a:xfrm>
            <a:off x="343734" y="5060394"/>
            <a:ext cx="9976338" cy="1134786"/>
          </a:xfrm>
          <a:prstGeom prst="rightArrow">
            <a:avLst/>
          </a:prstGeom>
          <a:solidFill>
            <a:schemeClr val="accent5">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prstClr val="white"/>
                </a:solidFill>
                <a:latin typeface="Calibri Light" panose="020F0302020204030204"/>
              </a:rPr>
              <a:t>Plan de Acción de la Corporación</a:t>
            </a:r>
            <a:endParaRPr lang="es-CO" sz="2400" b="1" dirty="0">
              <a:solidFill>
                <a:prstClr val="white"/>
              </a:solidFill>
              <a:latin typeface="Calibri Light" panose="020F0302020204030204"/>
            </a:endParaRPr>
          </a:p>
        </p:txBody>
      </p:sp>
      <p:sp>
        <p:nvSpPr>
          <p:cNvPr id="18" name="CuadroTexto 17"/>
          <p:cNvSpPr txBox="1"/>
          <p:nvPr/>
        </p:nvSpPr>
        <p:spPr>
          <a:xfrm>
            <a:off x="7869903" y="2343374"/>
            <a:ext cx="2281998" cy="338554"/>
          </a:xfrm>
          <a:prstGeom prst="rect">
            <a:avLst/>
          </a:prstGeom>
          <a:solidFill>
            <a:schemeClr val="accent6">
              <a:lumMod val="20000"/>
              <a:lumOff val="80000"/>
            </a:schemeClr>
          </a:solidFill>
          <a:ln>
            <a:solidFill>
              <a:srgbClr val="92D050"/>
            </a:solidFill>
          </a:ln>
        </p:spPr>
        <p:txBody>
          <a:bodyPr wrap="square" rtlCol="0">
            <a:spAutoFit/>
          </a:bodyPr>
          <a:lstStyle/>
          <a:p>
            <a:pPr algn="ctr"/>
            <a:r>
              <a:rPr lang="es-CO" sz="1600" b="1" dirty="0" smtClean="0">
                <a:solidFill>
                  <a:prstClr val="black"/>
                </a:solidFill>
              </a:rPr>
              <a:t>Abril  de 2016</a:t>
            </a:r>
            <a:endParaRPr lang="es-CO" sz="1600" b="1" dirty="0">
              <a:solidFill>
                <a:prstClr val="black"/>
              </a:solidFill>
            </a:endParaRPr>
          </a:p>
        </p:txBody>
      </p:sp>
      <p:sp>
        <p:nvSpPr>
          <p:cNvPr id="19" name="CuadroTexto 18"/>
          <p:cNvSpPr txBox="1"/>
          <p:nvPr/>
        </p:nvSpPr>
        <p:spPr>
          <a:xfrm>
            <a:off x="7869903" y="3010150"/>
            <a:ext cx="2299756" cy="1661993"/>
          </a:xfrm>
          <a:prstGeom prst="rect">
            <a:avLst/>
          </a:prstGeom>
          <a:noFill/>
          <a:ln w="28575">
            <a:solidFill>
              <a:srgbClr val="92D050"/>
            </a:solidFill>
          </a:ln>
        </p:spPr>
        <p:txBody>
          <a:bodyPr wrap="square" rtlCol="0">
            <a:spAutoFit/>
          </a:bodyPr>
          <a:lstStyle>
            <a:defPPr>
              <a:defRPr lang="es-CO"/>
            </a:defPPr>
            <a:lvl1pPr algn="just">
              <a:defRPr sz="1600"/>
            </a:lvl1pPr>
          </a:lstStyle>
          <a:p>
            <a:endParaRPr lang="es-CO" sz="600" dirty="0" smtClean="0">
              <a:solidFill>
                <a:prstClr val="black"/>
              </a:solidFill>
            </a:endParaRPr>
          </a:p>
          <a:p>
            <a:r>
              <a:rPr lang="es-CO" b="1" dirty="0" smtClean="0">
                <a:solidFill>
                  <a:prstClr val="black"/>
                </a:solidFill>
              </a:rPr>
              <a:t>Revisión</a:t>
            </a:r>
            <a:r>
              <a:rPr lang="es-CO" dirty="0" smtClean="0">
                <a:solidFill>
                  <a:prstClr val="black"/>
                </a:solidFill>
              </a:rPr>
              <a:t> de cada proyecto de Plan de </a:t>
            </a:r>
            <a:r>
              <a:rPr lang="es-CO" dirty="0">
                <a:solidFill>
                  <a:prstClr val="black"/>
                </a:solidFill>
              </a:rPr>
              <a:t>D</a:t>
            </a:r>
            <a:r>
              <a:rPr lang="es-CO" dirty="0" smtClean="0">
                <a:solidFill>
                  <a:prstClr val="black"/>
                </a:solidFill>
              </a:rPr>
              <a:t>esarrollo por parte de la  Oficina Territorial que emite un concepto</a:t>
            </a:r>
          </a:p>
          <a:p>
            <a:endParaRPr lang="es-CO" dirty="0">
              <a:solidFill>
                <a:prstClr val="black"/>
              </a:solidFill>
            </a:endParaRPr>
          </a:p>
        </p:txBody>
      </p:sp>
      <p:sp>
        <p:nvSpPr>
          <p:cNvPr id="22" name="CuadroTexto 21"/>
          <p:cNvSpPr txBox="1"/>
          <p:nvPr/>
        </p:nvSpPr>
        <p:spPr>
          <a:xfrm>
            <a:off x="1091678" y="4918365"/>
            <a:ext cx="1316972" cy="369332"/>
          </a:xfrm>
          <a:prstGeom prst="rect">
            <a:avLst/>
          </a:prstGeom>
          <a:noFill/>
        </p:spPr>
        <p:txBody>
          <a:bodyPr wrap="square" rtlCol="0">
            <a:spAutoFit/>
          </a:bodyPr>
          <a:lstStyle/>
          <a:p>
            <a:r>
              <a:rPr lang="es-CO" b="1" dirty="0" smtClean="0">
                <a:solidFill>
                  <a:prstClr val="black"/>
                </a:solidFill>
                <a:latin typeface="Calibri Light" panose="020F0302020204030204"/>
              </a:rPr>
              <a:t>Preparación</a:t>
            </a:r>
            <a:endParaRPr lang="es-CO" b="1" dirty="0">
              <a:solidFill>
                <a:prstClr val="black"/>
              </a:solidFill>
              <a:latin typeface="Calibri Light" panose="020F0302020204030204"/>
            </a:endParaRPr>
          </a:p>
        </p:txBody>
      </p:sp>
      <p:sp>
        <p:nvSpPr>
          <p:cNvPr id="23" name="CuadroTexto 22"/>
          <p:cNvSpPr txBox="1"/>
          <p:nvPr/>
        </p:nvSpPr>
        <p:spPr>
          <a:xfrm>
            <a:off x="3572535" y="4918365"/>
            <a:ext cx="1341416" cy="369332"/>
          </a:xfrm>
          <a:prstGeom prst="rect">
            <a:avLst/>
          </a:prstGeom>
          <a:noFill/>
        </p:spPr>
        <p:txBody>
          <a:bodyPr wrap="square" rtlCol="0">
            <a:spAutoFit/>
          </a:bodyPr>
          <a:lstStyle/>
          <a:p>
            <a:r>
              <a:rPr lang="es-CO" b="1" dirty="0" smtClean="0">
                <a:solidFill>
                  <a:prstClr val="black"/>
                </a:solidFill>
                <a:latin typeface="Calibri Light" panose="020F0302020204030204"/>
              </a:rPr>
              <a:t>Formulación</a:t>
            </a:r>
            <a:endParaRPr lang="es-CO" b="1" dirty="0">
              <a:solidFill>
                <a:prstClr val="black"/>
              </a:solidFill>
              <a:latin typeface="Calibri Light" panose="020F0302020204030204"/>
            </a:endParaRPr>
          </a:p>
        </p:txBody>
      </p:sp>
      <p:sp>
        <p:nvSpPr>
          <p:cNvPr id="24" name="CuadroTexto 23"/>
          <p:cNvSpPr txBox="1"/>
          <p:nvPr/>
        </p:nvSpPr>
        <p:spPr>
          <a:xfrm>
            <a:off x="6104116" y="4918365"/>
            <a:ext cx="991385" cy="369332"/>
          </a:xfrm>
          <a:prstGeom prst="rect">
            <a:avLst/>
          </a:prstGeom>
          <a:noFill/>
        </p:spPr>
        <p:txBody>
          <a:bodyPr wrap="square" rtlCol="0">
            <a:spAutoFit/>
          </a:bodyPr>
          <a:lstStyle/>
          <a:p>
            <a:r>
              <a:rPr lang="es-ES" b="1" dirty="0" smtClean="0">
                <a:solidFill>
                  <a:prstClr val="black"/>
                </a:solidFill>
                <a:latin typeface="Calibri Light" panose="020F0302020204030204"/>
              </a:rPr>
              <a:t>Consulta</a:t>
            </a:r>
            <a:endParaRPr lang="es-CO" b="1" dirty="0">
              <a:solidFill>
                <a:prstClr val="black"/>
              </a:solidFill>
              <a:latin typeface="Calibri Light" panose="020F0302020204030204"/>
            </a:endParaRPr>
          </a:p>
        </p:txBody>
      </p:sp>
      <p:sp>
        <p:nvSpPr>
          <p:cNvPr id="25" name="CuadroTexto 24"/>
          <p:cNvSpPr txBox="1"/>
          <p:nvPr/>
        </p:nvSpPr>
        <p:spPr>
          <a:xfrm>
            <a:off x="8346500" y="4875728"/>
            <a:ext cx="1328803" cy="369332"/>
          </a:xfrm>
          <a:prstGeom prst="rect">
            <a:avLst/>
          </a:prstGeom>
          <a:noFill/>
        </p:spPr>
        <p:txBody>
          <a:bodyPr wrap="square" rtlCol="0">
            <a:spAutoFit/>
          </a:bodyPr>
          <a:lstStyle/>
          <a:p>
            <a:r>
              <a:rPr lang="es-ES" b="1" dirty="0" smtClean="0">
                <a:solidFill>
                  <a:prstClr val="black"/>
                </a:solidFill>
                <a:latin typeface="Calibri Light" panose="020F0302020204030204"/>
              </a:rPr>
              <a:t>Aprobación</a:t>
            </a:r>
            <a:endParaRPr lang="es-CO" b="1" dirty="0">
              <a:solidFill>
                <a:prstClr val="black"/>
              </a:solidFill>
              <a:latin typeface="Calibri Light" panose="020F0302020204030204"/>
            </a:endParaRPr>
          </a:p>
        </p:txBody>
      </p:sp>
      <p:sp>
        <p:nvSpPr>
          <p:cNvPr id="26" name="CuadroTexto 25"/>
          <p:cNvSpPr txBox="1"/>
          <p:nvPr/>
        </p:nvSpPr>
        <p:spPr>
          <a:xfrm>
            <a:off x="10329765" y="2343374"/>
            <a:ext cx="1639102" cy="338554"/>
          </a:xfrm>
          <a:prstGeom prst="rect">
            <a:avLst/>
          </a:prstGeom>
          <a:solidFill>
            <a:schemeClr val="accent6">
              <a:lumMod val="20000"/>
              <a:lumOff val="80000"/>
            </a:schemeClr>
          </a:solidFill>
          <a:ln>
            <a:solidFill>
              <a:srgbClr val="92D050"/>
            </a:solidFill>
          </a:ln>
        </p:spPr>
        <p:txBody>
          <a:bodyPr wrap="square" rtlCol="0">
            <a:spAutoFit/>
          </a:bodyPr>
          <a:lstStyle/>
          <a:p>
            <a:pPr algn="ctr"/>
            <a:r>
              <a:rPr lang="es-CO" sz="1600" b="1" dirty="0" smtClean="0">
                <a:solidFill>
                  <a:prstClr val="black"/>
                </a:solidFill>
              </a:rPr>
              <a:t>Mayo de 2016</a:t>
            </a:r>
            <a:endParaRPr lang="es-CO" sz="1600" b="1" dirty="0">
              <a:solidFill>
                <a:prstClr val="black"/>
              </a:solidFill>
            </a:endParaRPr>
          </a:p>
        </p:txBody>
      </p:sp>
      <p:sp>
        <p:nvSpPr>
          <p:cNvPr id="27" name="CuadroTexto 26"/>
          <p:cNvSpPr txBox="1"/>
          <p:nvPr/>
        </p:nvSpPr>
        <p:spPr>
          <a:xfrm>
            <a:off x="10484914" y="1838805"/>
            <a:ext cx="1328803" cy="369332"/>
          </a:xfrm>
          <a:prstGeom prst="rect">
            <a:avLst/>
          </a:prstGeom>
          <a:noFill/>
        </p:spPr>
        <p:txBody>
          <a:bodyPr wrap="square" rtlCol="0">
            <a:spAutoFit/>
          </a:bodyPr>
          <a:lstStyle/>
          <a:p>
            <a:r>
              <a:rPr lang="es-ES" b="1" dirty="0" smtClean="0">
                <a:solidFill>
                  <a:prstClr val="black"/>
                </a:solidFill>
                <a:latin typeface="Calibri Light" panose="020F0302020204030204"/>
              </a:rPr>
              <a:t>Aprobación</a:t>
            </a:r>
            <a:endParaRPr lang="es-CO" b="1" dirty="0">
              <a:solidFill>
                <a:prstClr val="black"/>
              </a:solidFill>
              <a:latin typeface="Calibri Light" panose="020F0302020204030204"/>
            </a:endParaRPr>
          </a:p>
        </p:txBody>
      </p:sp>
      <p:sp>
        <p:nvSpPr>
          <p:cNvPr id="28" name="CuadroTexto 27"/>
          <p:cNvSpPr txBox="1"/>
          <p:nvPr/>
        </p:nvSpPr>
        <p:spPr>
          <a:xfrm>
            <a:off x="10377473" y="3625702"/>
            <a:ext cx="1546948" cy="430887"/>
          </a:xfrm>
          <a:prstGeom prst="rect">
            <a:avLst/>
          </a:prstGeom>
          <a:noFill/>
          <a:ln w="28575">
            <a:solidFill>
              <a:srgbClr val="92D050"/>
            </a:solidFill>
          </a:ln>
        </p:spPr>
        <p:txBody>
          <a:bodyPr wrap="square" rtlCol="0">
            <a:spAutoFit/>
          </a:bodyPr>
          <a:lstStyle>
            <a:defPPr>
              <a:defRPr lang="es-CO"/>
            </a:defPPr>
            <a:lvl1pPr algn="just">
              <a:defRPr sz="1600"/>
            </a:lvl1pPr>
          </a:lstStyle>
          <a:p>
            <a:endParaRPr lang="es-CO" sz="600" dirty="0" smtClean="0">
              <a:solidFill>
                <a:prstClr val="black"/>
              </a:solidFill>
            </a:endParaRPr>
          </a:p>
          <a:p>
            <a:r>
              <a:rPr lang="es-CO" b="1" dirty="0" smtClean="0">
                <a:solidFill>
                  <a:prstClr val="black"/>
                </a:solidFill>
              </a:rPr>
              <a:t>Devolución PA</a:t>
            </a:r>
            <a:endParaRPr lang="es-CO" b="1" dirty="0">
              <a:solidFill>
                <a:prstClr val="black"/>
              </a:solidFill>
            </a:endParaRPr>
          </a:p>
        </p:txBody>
      </p:sp>
    </p:spTree>
    <p:extLst>
      <p:ext uri="{BB962C8B-B14F-4D97-AF65-F5344CB8AC3E}">
        <p14:creationId xmlns:p14="http://schemas.microsoft.com/office/powerpoint/2010/main" val="22383339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 (a) Alcalde Tenga en Cuenta…</a:t>
            </a:r>
            <a:endParaRPr lang="es-CO" sz="2800" b="1" dirty="0">
              <a:latin typeface="Arial Rounded MT Bold" pitchFamily="34" charset="0"/>
              <a:cs typeface="Tahoma" pitchFamily="34" charset="0"/>
            </a:endParaRPr>
          </a:p>
        </p:txBody>
      </p:sp>
      <p:sp>
        <p:nvSpPr>
          <p:cNvPr id="4" name="Rectángulo redondeado 3"/>
          <p:cNvSpPr/>
          <p:nvPr/>
        </p:nvSpPr>
        <p:spPr>
          <a:xfrm>
            <a:off x="1405353" y="850741"/>
            <a:ext cx="9723263" cy="4657430"/>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endParaRPr lang="es-CO" dirty="0" smtClean="0">
              <a:solidFill>
                <a:schemeClr val="tx1"/>
              </a:solidFill>
              <a:latin typeface="Calibri Light"/>
            </a:endParaRPr>
          </a:p>
          <a:p>
            <a:pPr marL="342900" indent="-342900" algn="just">
              <a:buBlip>
                <a:blip r:embed="rId4"/>
              </a:buBlip>
            </a:pPr>
            <a:endParaRPr lang="es-CO" dirty="0" smtClean="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Incluir </a:t>
            </a:r>
            <a:r>
              <a:rPr lang="es-CO" sz="2000" dirty="0">
                <a:solidFill>
                  <a:schemeClr val="tx1"/>
                </a:solidFill>
                <a:latin typeface="Calibri Light"/>
              </a:rPr>
              <a:t>en los Planes de Desarrollo el componente ambiental, en armonía con lo que establece el Plan de Gestión Ambiental Regional-PGAR de </a:t>
            </a:r>
            <a:r>
              <a:rPr lang="es-CO" sz="2000" dirty="0" smtClean="0">
                <a:solidFill>
                  <a:schemeClr val="tx1"/>
                </a:solidFill>
                <a:latin typeface="Calibri Light"/>
              </a:rPr>
              <a:t>CORANTIOQUIA</a:t>
            </a:r>
            <a:r>
              <a:rPr lang="es-CO" sz="2000" dirty="0">
                <a:solidFill>
                  <a:schemeClr val="tx1"/>
                </a:solidFill>
                <a:latin typeface="Calibri Light"/>
              </a:rPr>
              <a:t> </a:t>
            </a:r>
            <a:r>
              <a:rPr lang="es-CO" sz="2000" dirty="0" smtClean="0">
                <a:solidFill>
                  <a:schemeClr val="tx1"/>
                </a:solidFill>
                <a:latin typeface="Calibri Light"/>
              </a:rPr>
              <a:t>y el Plan de Acción. </a:t>
            </a:r>
          </a:p>
          <a:p>
            <a:pPr marL="342900" indent="-342900" algn="just">
              <a:buBlip>
                <a:blip r:embed="rId4"/>
              </a:buBlip>
            </a:pPr>
            <a:r>
              <a:rPr lang="es-CO" sz="2000" dirty="0" smtClean="0">
                <a:solidFill>
                  <a:schemeClr val="tx1"/>
                </a:solidFill>
                <a:latin typeface="Calibri Light"/>
              </a:rPr>
              <a:t>Articular el Plan de Desarrollo Municipal con el Plan de Ordenamiento Territorial.</a:t>
            </a:r>
          </a:p>
          <a:p>
            <a:pPr marL="342900" indent="-342900" algn="just">
              <a:buBlip>
                <a:blip r:embed="rId4"/>
              </a:buBlip>
            </a:pPr>
            <a:r>
              <a:rPr lang="es-CO" sz="2000" dirty="0" smtClean="0">
                <a:solidFill>
                  <a:schemeClr val="tx1"/>
                </a:solidFill>
                <a:latin typeface="Calibri Light"/>
              </a:rPr>
              <a:t>Enviar a CORANTIOQUIA el Plan de Desarrollo una vez formulado con el fin de obtener un concepto respecto al componente ambiental.</a:t>
            </a:r>
          </a:p>
          <a:p>
            <a:pPr marL="342900" indent="-342900" algn="just">
              <a:buBlip>
                <a:blip r:embed="rId4"/>
              </a:buBlip>
            </a:pPr>
            <a:r>
              <a:rPr lang="es-CO" sz="2000" dirty="0" smtClean="0">
                <a:solidFill>
                  <a:schemeClr val="tx1"/>
                </a:solidFill>
                <a:latin typeface="Calibri Light"/>
              </a:rPr>
              <a:t>Verificar la vigencia de los componentes del Plan de Ordenamiento Territorial-POT de su municipio.</a:t>
            </a:r>
          </a:p>
          <a:p>
            <a:pPr marL="342900" indent="-342900" algn="just">
              <a:buBlip>
                <a:blip r:embed="rId4"/>
              </a:buBlip>
            </a:pPr>
            <a:r>
              <a:rPr lang="es-CO" sz="2000" dirty="0" smtClean="0">
                <a:solidFill>
                  <a:schemeClr val="tx1"/>
                </a:solidFill>
                <a:latin typeface="Calibri Light"/>
              </a:rPr>
              <a:t>Integrar los determinantes y asuntos ambientales a CORANTIOQUIA para revisar y ajustar el Plan de Ordenamiento Territorial POT y orientar el Plan de Desarrollo.</a:t>
            </a:r>
          </a:p>
          <a:p>
            <a:pPr marL="342900" indent="-342900" algn="just">
              <a:buBlip>
                <a:blip r:embed="rId4"/>
              </a:buBlip>
            </a:pPr>
            <a:r>
              <a:rPr lang="es-CO" sz="2000" dirty="0" smtClean="0">
                <a:solidFill>
                  <a:schemeClr val="tx1"/>
                </a:solidFill>
                <a:latin typeface="Calibri Light"/>
              </a:rPr>
              <a:t>Revisar los Planes de Ordenamiento Territorial, en un plazo no mayor a los dos primeros años de comienzo de la Administración Municipal.</a:t>
            </a:r>
          </a:p>
          <a:p>
            <a:pPr marL="342900" indent="-342900" algn="just">
              <a:buBlip>
                <a:blip r:embed="rId4"/>
              </a:buBlip>
            </a:pPr>
            <a:r>
              <a:rPr lang="es-CO" sz="2000" dirty="0" smtClean="0">
                <a:solidFill>
                  <a:schemeClr val="tx1"/>
                </a:solidFill>
                <a:latin typeface="Calibri Light"/>
              </a:rPr>
              <a:t>Concertar con CORANTIOQUIA los Planes de Ordenamiento Territorial- POT cuando se formulen, se actualicen y cuando surjan modificaciones excepcionales.</a:t>
            </a:r>
          </a:p>
          <a:p>
            <a:pPr algn="just"/>
            <a:endParaRPr lang="es-CO" sz="2000" dirty="0" smtClean="0">
              <a:solidFill>
                <a:schemeClr val="tx1"/>
              </a:solidFill>
              <a:latin typeface="Calibri Light"/>
            </a:endParaRPr>
          </a:p>
          <a:p>
            <a:pPr marL="342900" indent="-342900" algn="just">
              <a:buBlip>
                <a:blip r:embed="rId4"/>
              </a:buBlip>
            </a:pPr>
            <a:endParaRPr lang="es-CO" dirty="0">
              <a:solidFill>
                <a:schemeClr val="tx1"/>
              </a:solidFill>
              <a:latin typeface="Calibri Light"/>
            </a:endParaRPr>
          </a:p>
        </p:txBody>
      </p:sp>
    </p:spTree>
    <p:extLst>
      <p:ext uri="{BB962C8B-B14F-4D97-AF65-F5344CB8AC3E}">
        <p14:creationId xmlns:p14="http://schemas.microsoft.com/office/powerpoint/2010/main" val="26525443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Señor (a) Alcalde Tenga en Cuenta…</a:t>
            </a:r>
            <a:endParaRPr lang="es-CO" sz="2800" b="1" dirty="0">
              <a:latin typeface="Arial Rounded MT Bold" pitchFamily="34" charset="0"/>
              <a:cs typeface="Tahoma" pitchFamily="34" charset="0"/>
            </a:endParaRPr>
          </a:p>
        </p:txBody>
      </p:sp>
      <p:sp>
        <p:nvSpPr>
          <p:cNvPr id="4" name="Rectángulo redondeado 3"/>
          <p:cNvSpPr/>
          <p:nvPr/>
        </p:nvSpPr>
        <p:spPr>
          <a:xfrm>
            <a:off x="1619651" y="1209970"/>
            <a:ext cx="9026578" cy="2991916"/>
          </a:xfrm>
          <a:prstGeom prst="roundRect">
            <a:avLst/>
          </a:prstGeom>
          <a:solidFill>
            <a:schemeClr val="accent1">
              <a:lumMod val="20000"/>
              <a:lumOff val="8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Blip>
                <a:blip r:embed="rId4"/>
              </a:buBlip>
            </a:pPr>
            <a:endParaRPr lang="es-CO" dirty="0" smtClean="0">
              <a:solidFill>
                <a:schemeClr val="tx1"/>
              </a:solidFill>
              <a:latin typeface="Calibri Light"/>
            </a:endParaRPr>
          </a:p>
          <a:p>
            <a:pPr marL="342900" indent="-342900" algn="just">
              <a:buBlip>
                <a:blip r:embed="rId4"/>
              </a:buBlip>
            </a:pPr>
            <a:endParaRPr lang="es-CO" dirty="0" smtClean="0">
              <a:solidFill>
                <a:schemeClr val="tx1"/>
              </a:solidFill>
              <a:latin typeface="Calibri Light"/>
            </a:endParaRPr>
          </a:p>
          <a:p>
            <a:pPr marL="342900" indent="-342900" algn="just">
              <a:buBlip>
                <a:blip r:embed="rId4"/>
              </a:buBlip>
            </a:pPr>
            <a:r>
              <a:rPr lang="es-CO" sz="2000" dirty="0" smtClean="0">
                <a:solidFill>
                  <a:schemeClr val="tx1"/>
                </a:solidFill>
                <a:latin typeface="Calibri Light"/>
              </a:rPr>
              <a:t>Organizar el expediente municipal del Plan de Ordenamiento Territorial y asignar la custodia a un funcionario de la </a:t>
            </a:r>
            <a:r>
              <a:rPr lang="es-CO" sz="2000" dirty="0">
                <a:solidFill>
                  <a:schemeClr val="tx1"/>
                </a:solidFill>
                <a:latin typeface="Calibri Light"/>
              </a:rPr>
              <a:t>A</a:t>
            </a:r>
            <a:r>
              <a:rPr lang="es-CO" sz="2000" dirty="0" smtClean="0">
                <a:solidFill>
                  <a:schemeClr val="tx1"/>
                </a:solidFill>
                <a:latin typeface="Calibri Light"/>
              </a:rPr>
              <a:t>dministración Municipal.</a:t>
            </a:r>
          </a:p>
          <a:p>
            <a:pPr marL="342900" indent="-342900" algn="just">
              <a:buBlip>
                <a:blip r:embed="rId4"/>
              </a:buBlip>
            </a:pPr>
            <a:r>
              <a:rPr lang="es-CO" sz="2000" dirty="0" smtClean="0">
                <a:solidFill>
                  <a:schemeClr val="tx1"/>
                </a:solidFill>
                <a:latin typeface="Calibri Light"/>
              </a:rPr>
              <a:t>Evaluar y hacer seguimiento oportuno al Plan de Ordenamiento Territorial-POT</a:t>
            </a:r>
            <a:r>
              <a:rPr lang="es-CO" sz="2000" dirty="0" smtClean="0">
                <a:solidFill>
                  <a:schemeClr val="tx1"/>
                </a:solidFill>
                <a:latin typeface="Calibri Light"/>
              </a:rPr>
              <a:t>.</a:t>
            </a:r>
          </a:p>
          <a:p>
            <a:pPr marL="342900" indent="-342900" algn="just">
              <a:buBlip>
                <a:blip r:embed="rId4"/>
              </a:buBlip>
            </a:pPr>
            <a:r>
              <a:rPr lang="es-CO" sz="2000" dirty="0" smtClean="0">
                <a:solidFill>
                  <a:schemeClr val="tx1"/>
                </a:solidFill>
                <a:latin typeface="Calibri Light"/>
              </a:rPr>
              <a:t>Adoptar </a:t>
            </a:r>
            <a:r>
              <a:rPr lang="es-CO" sz="2000" dirty="0">
                <a:solidFill>
                  <a:schemeClr val="tx1"/>
                </a:solidFill>
                <a:latin typeface="Calibri Light"/>
              </a:rPr>
              <a:t>lo dispuesto en la Ley 388 de 1997 para los aspectos que debe incluir en la formulación de los Planes Parciales</a:t>
            </a:r>
            <a:r>
              <a:rPr lang="es-CO" sz="2000" dirty="0" smtClean="0">
                <a:solidFill>
                  <a:schemeClr val="tx1"/>
                </a:solidFill>
                <a:latin typeface="Calibri Light"/>
              </a:rPr>
              <a:t>.</a:t>
            </a:r>
          </a:p>
          <a:p>
            <a:pPr marL="342900" indent="-342900" algn="just">
              <a:buBlip>
                <a:blip r:embed="rId4"/>
              </a:buBlip>
            </a:pPr>
            <a:r>
              <a:rPr lang="es-CO" sz="2000" dirty="0" smtClean="0">
                <a:solidFill>
                  <a:schemeClr val="tx1"/>
                </a:solidFill>
                <a:latin typeface="Calibri Light"/>
              </a:rPr>
              <a:t>Concertar los Planes Parciales </a:t>
            </a:r>
            <a:r>
              <a:rPr lang="es-CO" sz="2000" dirty="0" smtClean="0">
                <a:solidFill>
                  <a:schemeClr val="tx1"/>
                </a:solidFill>
                <a:latin typeface="Calibri Light"/>
              </a:rPr>
              <a:t>y </a:t>
            </a:r>
            <a:r>
              <a:rPr lang="es-CO" sz="2000" dirty="0" smtClean="0">
                <a:solidFill>
                  <a:schemeClr val="tx1"/>
                </a:solidFill>
                <a:latin typeface="Calibri Light"/>
              </a:rPr>
              <a:t>las Unidades de Planificación Rural </a:t>
            </a:r>
            <a:r>
              <a:rPr lang="es-CO" sz="2000" dirty="0" smtClean="0">
                <a:solidFill>
                  <a:schemeClr val="tx1"/>
                </a:solidFill>
                <a:latin typeface="Calibri Light"/>
              </a:rPr>
              <a:t>con </a:t>
            </a:r>
            <a:r>
              <a:rPr lang="es-CO" sz="2000" dirty="0" smtClean="0">
                <a:solidFill>
                  <a:schemeClr val="tx1"/>
                </a:solidFill>
                <a:latin typeface="Calibri Light"/>
              </a:rPr>
              <a:t>la autoridad ambiental en el término establecido en el Decreto 4300 de 2007 y adoptar las decisiones relacionadas con los asuntos ambientales que sean correspondientes.</a:t>
            </a:r>
          </a:p>
          <a:p>
            <a:pPr algn="just"/>
            <a:endParaRPr lang="es-CO" sz="2000" dirty="0" smtClean="0">
              <a:solidFill>
                <a:schemeClr val="tx1"/>
              </a:solidFill>
              <a:latin typeface="Calibri Light"/>
            </a:endParaRPr>
          </a:p>
          <a:p>
            <a:pPr marL="342900" indent="-342900" algn="just">
              <a:buBlip>
                <a:blip r:embed="rId4"/>
              </a:buBlip>
            </a:pPr>
            <a:endParaRPr lang="es-CO" dirty="0">
              <a:solidFill>
                <a:schemeClr val="tx1"/>
              </a:solidFill>
              <a:latin typeface="Calibri Light"/>
            </a:endParaRPr>
          </a:p>
        </p:txBody>
      </p:sp>
    </p:spTree>
    <p:extLst>
      <p:ext uri="{BB962C8B-B14F-4D97-AF65-F5344CB8AC3E}">
        <p14:creationId xmlns:p14="http://schemas.microsoft.com/office/powerpoint/2010/main" val="40958859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7000" b="-17000"/>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cstate="email">
            <a:lum bright="20000"/>
            <a:extLst>
              <a:ext uri="{28A0092B-C50C-407E-A947-70E740481C1C}">
                <a14:useLocalDpi xmlns:a14="http://schemas.microsoft.com/office/drawing/2010/main" val="0"/>
              </a:ext>
            </a:extLst>
          </a:blip>
          <a:stretch>
            <a:fillRect/>
          </a:stretch>
        </p:blipFill>
        <p:spPr>
          <a:xfrm>
            <a:off x="0" y="62171"/>
            <a:ext cx="12192000" cy="6795829"/>
          </a:xfrm>
          <a:prstGeom prst="rect">
            <a:avLst/>
          </a:prstGeom>
        </p:spPr>
      </p:pic>
      <p:sp>
        <p:nvSpPr>
          <p:cNvPr id="3" name="CuadroTexto 2"/>
          <p:cNvSpPr txBox="1"/>
          <p:nvPr/>
        </p:nvSpPr>
        <p:spPr>
          <a:xfrm>
            <a:off x="1594117" y="3780506"/>
            <a:ext cx="8024051" cy="2123658"/>
          </a:xfrm>
          <a:prstGeom prst="rect">
            <a:avLst/>
          </a:prstGeom>
          <a:noFill/>
        </p:spPr>
        <p:txBody>
          <a:bodyPr wrap="square" rtlCol="0">
            <a:spAutoFit/>
          </a:bodyPr>
          <a:lstStyle/>
          <a:p>
            <a:pPr algn="ctr"/>
            <a:r>
              <a:rPr lang="es-MX" sz="4400" b="1" dirty="0" smtClean="0">
                <a:solidFill>
                  <a:prstClr val="white"/>
                </a:solidFill>
                <a:effectLst>
                  <a:outerShdw blurRad="38100" dist="38100" dir="2700000" algn="tl">
                    <a:srgbClr val="000000">
                      <a:alpha val="43137"/>
                    </a:srgbClr>
                  </a:outerShdw>
                </a:effectLst>
                <a:latin typeface="Arial Rounded MT Bold" panose="020F0704030504030204" pitchFamily="34" charset="0"/>
              </a:rPr>
              <a:t>Taller Problemáticas ambientales y prioridades Municipales</a:t>
            </a:r>
            <a:endParaRPr lang="es-CO" sz="3200" b="1" dirty="0">
              <a:solidFill>
                <a:prstClr val="white"/>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288161853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Información general</a:t>
            </a:r>
            <a:endParaRPr lang="es-CO" sz="2800" b="1" dirty="0">
              <a:latin typeface="Arial Rounded MT Bold" pitchFamily="34" charset="0"/>
              <a:cs typeface="Tahoma" pitchFamily="34" charset="0"/>
            </a:endParaRPr>
          </a:p>
        </p:txBody>
      </p:sp>
      <p:sp>
        <p:nvSpPr>
          <p:cNvPr id="3" name="CuadroTexto 2"/>
          <p:cNvSpPr txBox="1"/>
          <p:nvPr/>
        </p:nvSpPr>
        <p:spPr>
          <a:xfrm>
            <a:off x="2492829" y="1273628"/>
            <a:ext cx="3456844" cy="4093428"/>
          </a:xfrm>
          <a:prstGeom prst="rect">
            <a:avLst/>
          </a:prstGeom>
          <a:noFill/>
        </p:spPr>
        <p:txBody>
          <a:bodyPr wrap="none" rtlCol="0">
            <a:spAutoFit/>
          </a:bodyPr>
          <a:lstStyle/>
          <a:p>
            <a:r>
              <a:rPr lang="es-CO" sz="2000" b="1" dirty="0" smtClean="0"/>
              <a:t>Municipio</a:t>
            </a:r>
          </a:p>
          <a:p>
            <a:endParaRPr lang="es-CO" sz="2000" b="1" dirty="0"/>
          </a:p>
          <a:p>
            <a:endParaRPr lang="es-CO" sz="2000" b="1" dirty="0" smtClean="0"/>
          </a:p>
          <a:p>
            <a:r>
              <a:rPr lang="es-CO" sz="2000" b="1" dirty="0" smtClean="0"/>
              <a:t>Fecha</a:t>
            </a:r>
          </a:p>
          <a:p>
            <a:endParaRPr lang="es-CO" sz="2000" b="1" dirty="0"/>
          </a:p>
          <a:p>
            <a:endParaRPr lang="es-CO" sz="2000" b="1" dirty="0" smtClean="0"/>
          </a:p>
          <a:p>
            <a:r>
              <a:rPr lang="es-CO" sz="2000" b="1" dirty="0" smtClean="0"/>
              <a:t>Nombre del Alcalde 2016-2019</a:t>
            </a:r>
          </a:p>
          <a:p>
            <a:endParaRPr lang="es-CO" sz="2000" b="1" dirty="0" smtClean="0"/>
          </a:p>
          <a:p>
            <a:endParaRPr lang="es-CO" sz="2000" b="1" dirty="0"/>
          </a:p>
          <a:p>
            <a:r>
              <a:rPr lang="es-CO" sz="2000" b="1" dirty="0" smtClean="0"/>
              <a:t>Quién </a:t>
            </a:r>
            <a:r>
              <a:rPr lang="es-CO" sz="2000" b="1" dirty="0" smtClean="0"/>
              <a:t>o </a:t>
            </a:r>
            <a:r>
              <a:rPr lang="es-CO" sz="2000" b="1" dirty="0" smtClean="0"/>
              <a:t>quiénes </a:t>
            </a:r>
            <a:r>
              <a:rPr lang="es-CO" sz="2000" b="1" dirty="0" smtClean="0"/>
              <a:t>diligencian</a:t>
            </a:r>
          </a:p>
          <a:p>
            <a:endParaRPr lang="es-CO" sz="2000" b="1" dirty="0"/>
          </a:p>
          <a:p>
            <a:endParaRPr lang="es-CO" sz="2000" b="1" dirty="0" smtClean="0"/>
          </a:p>
          <a:p>
            <a:r>
              <a:rPr lang="es-CO" sz="2000" b="1" dirty="0" smtClean="0"/>
              <a:t>Email</a:t>
            </a:r>
            <a:endParaRPr lang="es-CO" sz="2000" b="1" dirty="0"/>
          </a:p>
        </p:txBody>
      </p:sp>
    </p:spTree>
    <p:extLst>
      <p:ext uri="{BB962C8B-B14F-4D97-AF65-F5344CB8AC3E}">
        <p14:creationId xmlns:p14="http://schemas.microsoft.com/office/powerpoint/2010/main" val="5178656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7" name="CuadroTexto 6"/>
          <p:cNvSpPr txBox="1"/>
          <p:nvPr/>
        </p:nvSpPr>
        <p:spPr>
          <a:xfrm>
            <a:off x="945573" y="222394"/>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Problemáticas </a:t>
            </a:r>
            <a:endParaRPr lang="es-CO" sz="2800" b="1" dirty="0">
              <a:latin typeface="Arial Rounded MT Bold" pitchFamily="34" charset="0"/>
              <a:cs typeface="Tahoma" pitchFamily="34" charset="0"/>
            </a:endParaRPr>
          </a:p>
        </p:txBody>
      </p:sp>
      <p:sp>
        <p:nvSpPr>
          <p:cNvPr id="5" name="CuadroTexto 4"/>
          <p:cNvSpPr txBox="1"/>
          <p:nvPr/>
        </p:nvSpPr>
        <p:spPr>
          <a:xfrm>
            <a:off x="522515" y="3541072"/>
            <a:ext cx="10642825" cy="523220"/>
          </a:xfrm>
          <a:prstGeom prst="rect">
            <a:avLst/>
          </a:prstGeom>
          <a:noFill/>
        </p:spPr>
        <p:txBody>
          <a:bodyPr wrap="square" rtlCol="0">
            <a:spAutoFit/>
          </a:bodyPr>
          <a:lstStyle/>
          <a:p>
            <a:pPr algn="ctr"/>
            <a:r>
              <a:rPr lang="es-CO" sz="2800" b="1" dirty="0" smtClean="0">
                <a:latin typeface="Arial Rounded MT Bold" pitchFamily="34" charset="0"/>
                <a:cs typeface="Tahoma" pitchFamily="34" charset="0"/>
              </a:rPr>
              <a:t>Prioridades </a:t>
            </a:r>
            <a:endParaRPr lang="es-CO" sz="2800" b="1" dirty="0">
              <a:latin typeface="Arial Rounded MT Bold" pitchFamily="34" charset="0"/>
              <a:cs typeface="Tahoma" pitchFamily="34" charset="0"/>
            </a:endParaRPr>
          </a:p>
        </p:txBody>
      </p:sp>
      <p:sp>
        <p:nvSpPr>
          <p:cNvPr id="2" name="CuadroTexto 1"/>
          <p:cNvSpPr txBox="1"/>
          <p:nvPr/>
        </p:nvSpPr>
        <p:spPr>
          <a:xfrm>
            <a:off x="1686183" y="1096638"/>
            <a:ext cx="6904904" cy="1908215"/>
          </a:xfrm>
          <a:prstGeom prst="rect">
            <a:avLst/>
          </a:prstGeom>
          <a:noFill/>
        </p:spPr>
        <p:txBody>
          <a:bodyPr wrap="none" rtlCol="0">
            <a:spAutoFit/>
          </a:bodyPr>
          <a:lstStyle/>
          <a:p>
            <a:r>
              <a:rPr lang="es-CO" sz="2000" dirty="0" smtClean="0">
                <a:latin typeface="+mj-lt"/>
              </a:rPr>
              <a:t>Identificación de tres problemáticas ambientales en el municipio:</a:t>
            </a:r>
          </a:p>
          <a:p>
            <a:endParaRPr lang="es-CO" sz="2000" dirty="0">
              <a:latin typeface="+mj-lt"/>
            </a:endParaRPr>
          </a:p>
          <a:p>
            <a:r>
              <a:rPr lang="es-CO" sz="2000" dirty="0" smtClean="0">
                <a:latin typeface="+mj-lt"/>
              </a:rPr>
              <a:t>Situación, magnitud, lugar, tipo de afectación.</a:t>
            </a:r>
          </a:p>
          <a:p>
            <a:endParaRPr lang="es-CO" sz="2000" dirty="0" smtClean="0">
              <a:latin typeface="+mj-lt"/>
            </a:endParaRPr>
          </a:p>
          <a:p>
            <a:r>
              <a:rPr lang="es-CO" sz="2000" dirty="0" smtClean="0">
                <a:latin typeface="+mj-lt"/>
              </a:rPr>
              <a:t>Valoración:     1 Moderada      2  Grave    3 Muy Grave</a:t>
            </a:r>
            <a:endParaRPr lang="es-CO" sz="2000" dirty="0">
              <a:latin typeface="+mj-lt"/>
            </a:endParaRPr>
          </a:p>
          <a:p>
            <a:r>
              <a:rPr lang="es-CO" dirty="0" smtClean="0"/>
              <a:t> </a:t>
            </a:r>
            <a:endParaRPr lang="es-CO" dirty="0"/>
          </a:p>
        </p:txBody>
      </p:sp>
      <p:sp>
        <p:nvSpPr>
          <p:cNvPr id="3" name="CuadroTexto 2"/>
          <p:cNvSpPr txBox="1"/>
          <p:nvPr/>
        </p:nvSpPr>
        <p:spPr>
          <a:xfrm>
            <a:off x="1686183" y="4277345"/>
            <a:ext cx="9165330" cy="707886"/>
          </a:xfrm>
          <a:prstGeom prst="rect">
            <a:avLst/>
          </a:prstGeom>
          <a:noFill/>
        </p:spPr>
        <p:txBody>
          <a:bodyPr wrap="none" rtlCol="0">
            <a:spAutoFit/>
          </a:bodyPr>
          <a:lstStyle/>
          <a:p>
            <a:r>
              <a:rPr lang="es-CO" sz="2000" dirty="0" smtClean="0">
                <a:latin typeface="+mj-lt"/>
              </a:rPr>
              <a:t>Describa las prioridades ambientales que tiene proyectadas para su Plan de Desarrollo</a:t>
            </a:r>
          </a:p>
          <a:p>
            <a:r>
              <a:rPr lang="es-CO" sz="2000" dirty="0" smtClean="0">
                <a:latin typeface="+mj-lt"/>
              </a:rPr>
              <a:t>en orden de importancia.</a:t>
            </a:r>
            <a:endParaRPr lang="es-CO" sz="2000" dirty="0">
              <a:latin typeface="+mj-lt"/>
            </a:endParaRPr>
          </a:p>
        </p:txBody>
      </p:sp>
    </p:spTree>
    <p:extLst>
      <p:ext uri="{BB962C8B-B14F-4D97-AF65-F5344CB8AC3E}">
        <p14:creationId xmlns:p14="http://schemas.microsoft.com/office/powerpoint/2010/main" val="11508223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4" name="CuadroTexto 3"/>
          <p:cNvSpPr txBox="1"/>
          <p:nvPr/>
        </p:nvSpPr>
        <p:spPr>
          <a:xfrm>
            <a:off x="571501" y="1338998"/>
            <a:ext cx="6372225" cy="707886"/>
          </a:xfrm>
          <a:prstGeom prst="rect">
            <a:avLst/>
          </a:prstGeom>
          <a:noFill/>
        </p:spPr>
        <p:txBody>
          <a:bodyPr wrap="square" rtlCol="0">
            <a:spAutoFit/>
          </a:bodyPr>
          <a:lstStyle/>
          <a:p>
            <a:endParaRPr lang="es-CO" sz="2000" dirty="0" smtClean="0">
              <a:solidFill>
                <a:prstClr val="black"/>
              </a:solidFill>
              <a:latin typeface="Calibri Light"/>
            </a:endParaRPr>
          </a:p>
          <a:p>
            <a:pPr algn="just"/>
            <a:endParaRPr lang="es-CO" sz="2000" dirty="0">
              <a:solidFill>
                <a:prstClr val="black"/>
              </a:solidFill>
              <a:latin typeface="Calibri Light"/>
            </a:endParaRPr>
          </a:p>
        </p:txBody>
      </p:sp>
      <p:sp>
        <p:nvSpPr>
          <p:cNvPr id="6" name="CuadroTexto 5"/>
          <p:cNvSpPr txBox="1"/>
          <p:nvPr/>
        </p:nvSpPr>
        <p:spPr>
          <a:xfrm>
            <a:off x="2351315" y="2046884"/>
            <a:ext cx="8046720" cy="2215991"/>
          </a:xfrm>
          <a:prstGeom prst="rect">
            <a:avLst/>
          </a:prstGeom>
          <a:noFill/>
        </p:spPr>
        <p:txBody>
          <a:bodyPr wrap="square" rtlCol="0">
            <a:spAutoFit/>
          </a:bodyPr>
          <a:lstStyle/>
          <a:p>
            <a:pPr algn="ctr"/>
            <a:r>
              <a:rPr lang="es-ES" sz="13800" b="1" dirty="0" smtClean="0">
                <a:latin typeface="Arial Rounded MT Bold" panose="020F0704030504030204" pitchFamily="34" charset="0"/>
              </a:rPr>
              <a:t>Gracias</a:t>
            </a:r>
            <a:endParaRPr lang="es-CO" sz="13800" b="1" dirty="0">
              <a:latin typeface="Arial Rounded MT Bold" panose="020F0704030504030204" pitchFamily="34" charset="0"/>
            </a:endParaRPr>
          </a:p>
        </p:txBody>
      </p:sp>
    </p:spTree>
    <p:extLst>
      <p:ext uri="{BB962C8B-B14F-4D97-AF65-F5344CB8AC3E}">
        <p14:creationId xmlns:p14="http://schemas.microsoft.com/office/powerpoint/2010/main" val="22349581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9F31EAF3-CD35-4B82-8CE7-409C04D48874}" vid="{092476FA-1815-40D9-9BDD-A16EC85D2766}"/>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9F31EAF3-CD35-4B82-8CE7-409C04D48874}" vid="{092476FA-1815-40D9-9BDD-A16EC85D2766}"/>
    </a:ext>
  </a:extLst>
</a:theme>
</file>

<file path=ppt/theme/theme3.xml><?xml version="1.0" encoding="utf-8"?>
<a:theme xmlns:a="http://schemas.openxmlformats.org/drawingml/2006/main" name="9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9F31EAF3-CD35-4B82-8CE7-409C04D48874}" vid="{092476FA-1815-40D9-9BDD-A16EC85D2766}"/>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53B06659DB1A34CB19663DB64451A23" ma:contentTypeVersion="1" ma:contentTypeDescription="Crear nuevo documento." ma:contentTypeScope="" ma:versionID="4e1b4b99feedddd199be838b674d0929">
  <xsd:schema xmlns:xsd="http://www.w3.org/2001/XMLSchema" xmlns:xs="http://www.w3.org/2001/XMLSchema" xmlns:p="http://schemas.microsoft.com/office/2006/metadata/properties" xmlns:ns2="a7181bfc-b75a-48fa-96e2-ba0254719cd3" targetNamespace="http://schemas.microsoft.com/office/2006/metadata/properties" ma:root="true" ma:fieldsID="79cc97e3f929837835aca9eb9f03bd3d" ns2:_="">
    <xsd:import namespace="a7181bfc-b75a-48fa-96e2-ba0254719cd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181bfc-b75a-48fa-96e2-ba0254719cd3"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98F4F9-0D5D-4F96-A0A8-7463A7AC87B3}"/>
</file>

<file path=customXml/itemProps2.xml><?xml version="1.0" encoding="utf-8"?>
<ds:datastoreItem xmlns:ds="http://schemas.openxmlformats.org/officeDocument/2006/customXml" ds:itemID="{3CE025CC-1298-49B6-BA5D-44C253630E46}"/>
</file>

<file path=customXml/itemProps3.xml><?xml version="1.0" encoding="utf-8"?>
<ds:datastoreItem xmlns:ds="http://schemas.openxmlformats.org/officeDocument/2006/customXml" ds:itemID="{2DF3F75C-4B37-4CD3-9518-FAA9AFCE90EA}"/>
</file>

<file path=docProps/app.xml><?xml version="1.0" encoding="utf-8"?>
<Properties xmlns="http://schemas.openxmlformats.org/officeDocument/2006/extended-properties" xmlns:vt="http://schemas.openxmlformats.org/officeDocument/2006/docPropsVTypes">
  <Template/>
  <TotalTime>3622</TotalTime>
  <Words>5327</Words>
  <Application>Microsoft Office PowerPoint</Application>
  <PresentationFormat>Panorámica</PresentationFormat>
  <Paragraphs>761</Paragraphs>
  <Slides>99</Slides>
  <Notes>24</Notes>
  <HiddenSlides>0</HiddenSlides>
  <MMClips>0</MMClips>
  <ScaleCrop>false</ScaleCrop>
  <HeadingPairs>
    <vt:vector size="6" baseType="variant">
      <vt:variant>
        <vt:lpstr>Fuentes usadas</vt:lpstr>
      </vt:variant>
      <vt:variant>
        <vt:i4>7</vt:i4>
      </vt:variant>
      <vt:variant>
        <vt:lpstr>Tema</vt:lpstr>
      </vt:variant>
      <vt:variant>
        <vt:i4>4</vt:i4>
      </vt:variant>
      <vt:variant>
        <vt:lpstr>Títulos de diapositiva</vt:lpstr>
      </vt:variant>
      <vt:variant>
        <vt:i4>99</vt:i4>
      </vt:variant>
    </vt:vector>
  </HeadingPairs>
  <TitlesOfParts>
    <vt:vector size="110" baseType="lpstr">
      <vt:lpstr>Aharoni</vt:lpstr>
      <vt:lpstr>Arial</vt:lpstr>
      <vt:lpstr>Arial Rounded MT Bold</vt:lpstr>
      <vt:lpstr>Calibri</vt:lpstr>
      <vt:lpstr>Calibri Light</vt:lpstr>
      <vt:lpstr>Tahoma</vt:lpstr>
      <vt:lpstr>Times New Roman</vt:lpstr>
      <vt:lpstr>1_Tema de Office</vt:lpstr>
      <vt:lpstr>2_Tema de Office</vt:lpstr>
      <vt:lpstr>9_Tema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Propuesta de nuevas declaratorias de áreas protegidas</vt:lpstr>
      <vt:lpstr>Estrategia denominada “Áreas Libres de Fauna Silvestre en Cautiverio”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Katherine Hincapie Carmona</dc:creator>
  <cp:lastModifiedBy>Martha Nidia Cordoba Quintero</cp:lastModifiedBy>
  <cp:revision>264</cp:revision>
  <dcterms:created xsi:type="dcterms:W3CDTF">2015-12-09T20:54:31Z</dcterms:created>
  <dcterms:modified xsi:type="dcterms:W3CDTF">2016-01-20T11:41:12Z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0x010100653B06659DB1A34CB19663DB64451A23</vt:lpwstr>
  </property>
</Properties>
</file>